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72" r:id="rId2"/>
    <p:sldId id="257" r:id="rId3"/>
    <p:sldId id="274" r:id="rId4"/>
    <p:sldId id="271" r:id="rId5"/>
    <p:sldId id="293" r:id="rId6"/>
    <p:sldId id="291" r:id="rId7"/>
    <p:sldId id="273" r:id="rId8"/>
    <p:sldId id="297" r:id="rId9"/>
    <p:sldId id="258" r:id="rId10"/>
    <p:sldId id="343" r:id="rId11"/>
    <p:sldId id="298" r:id="rId12"/>
    <p:sldId id="300" r:id="rId13"/>
    <p:sldId id="344" r:id="rId14"/>
    <p:sldId id="301" r:id="rId15"/>
    <p:sldId id="304" r:id="rId16"/>
    <p:sldId id="305" r:id="rId17"/>
    <p:sldId id="306" r:id="rId18"/>
    <p:sldId id="307" r:id="rId19"/>
    <p:sldId id="308" r:id="rId20"/>
    <p:sldId id="309" r:id="rId21"/>
    <p:sldId id="310"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A2F"/>
    <a:srgbClr val="192C4F"/>
    <a:srgbClr val="14B1E2"/>
    <a:srgbClr val="327EC4"/>
    <a:srgbClr val="15C2FF"/>
    <a:srgbClr val="589AD6"/>
    <a:srgbClr val="00FF00"/>
    <a:srgbClr val="33CC33"/>
    <a:srgbClr val="FFE6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90" d="100"/>
          <a:sy n="90" d="100"/>
        </p:scale>
        <p:origin x="43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B764AE-B497-43F0-A0E0-381E17904C6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s-CO"/>
        </a:p>
      </dgm:t>
    </dgm:pt>
    <dgm:pt modelId="{B8018328-731E-4626-890D-1C19A1898418}">
      <dgm:prSet phldrT="[Texto]" custT="1"/>
      <dgm:spPr>
        <a:solidFill>
          <a:srgbClr val="00B0F0"/>
        </a:solidFill>
      </dgm:spPr>
      <dgm:t>
        <a:bodyPr/>
        <a:lstStyle/>
        <a:p>
          <a:r>
            <a:rPr lang="es-CO" sz="2000" dirty="0">
              <a:solidFill>
                <a:schemeClr val="tx1"/>
              </a:solidFill>
            </a:rPr>
            <a:t>Medicina General</a:t>
          </a:r>
        </a:p>
      </dgm:t>
    </dgm:pt>
    <dgm:pt modelId="{5B22CDB2-46DA-4F3D-9003-B3EDF17AD427}" type="parTrans" cxnId="{723B12AA-67B4-4053-846A-0C9E9C4A8B15}">
      <dgm:prSet/>
      <dgm:spPr/>
      <dgm:t>
        <a:bodyPr/>
        <a:lstStyle/>
        <a:p>
          <a:endParaRPr lang="es-CO" sz="1800">
            <a:solidFill>
              <a:schemeClr val="tx1"/>
            </a:solidFill>
          </a:endParaRPr>
        </a:p>
      </dgm:t>
    </dgm:pt>
    <dgm:pt modelId="{3D95D841-9218-40ED-BC69-B30BF28C5475}" type="sibTrans" cxnId="{723B12AA-67B4-4053-846A-0C9E9C4A8B15}">
      <dgm:prSet/>
      <dgm:spPr/>
      <dgm:t>
        <a:bodyPr/>
        <a:lstStyle/>
        <a:p>
          <a:endParaRPr lang="es-CO" sz="1800">
            <a:solidFill>
              <a:schemeClr val="tx1"/>
            </a:solidFill>
          </a:endParaRPr>
        </a:p>
      </dgm:t>
    </dgm:pt>
    <dgm:pt modelId="{359C6F9C-254C-4EC1-9CDC-161E42F79DB5}">
      <dgm:prSet phldrT="[Texto]" custT="1"/>
      <dgm:spPr>
        <a:solidFill>
          <a:srgbClr val="00B0F0"/>
        </a:solidFill>
      </dgm:spPr>
      <dgm:t>
        <a:bodyPr/>
        <a:lstStyle/>
        <a:p>
          <a:r>
            <a:rPr lang="es-CO" sz="2000" dirty="0">
              <a:solidFill>
                <a:schemeClr val="tx1"/>
              </a:solidFill>
            </a:rPr>
            <a:t>Psiquiatría</a:t>
          </a:r>
        </a:p>
      </dgm:t>
    </dgm:pt>
    <dgm:pt modelId="{7D243A63-1828-439F-A726-BC673764424A}" type="parTrans" cxnId="{7E372D15-33F8-4A01-91CE-832488D095FD}">
      <dgm:prSet/>
      <dgm:spPr/>
      <dgm:t>
        <a:bodyPr/>
        <a:lstStyle/>
        <a:p>
          <a:endParaRPr lang="es-CO" sz="1800">
            <a:solidFill>
              <a:schemeClr val="tx1"/>
            </a:solidFill>
          </a:endParaRPr>
        </a:p>
      </dgm:t>
    </dgm:pt>
    <dgm:pt modelId="{0BC41879-7CFA-42E7-B3ED-0F5C43974740}" type="sibTrans" cxnId="{7E372D15-33F8-4A01-91CE-832488D095FD}">
      <dgm:prSet/>
      <dgm:spPr/>
      <dgm:t>
        <a:bodyPr/>
        <a:lstStyle/>
        <a:p>
          <a:endParaRPr lang="es-CO" sz="1800">
            <a:solidFill>
              <a:schemeClr val="tx1"/>
            </a:solidFill>
          </a:endParaRPr>
        </a:p>
      </dgm:t>
    </dgm:pt>
    <dgm:pt modelId="{7A004904-9329-45A2-B9DE-1B1785025215}">
      <dgm:prSet phldrT="[Texto]" custT="1"/>
      <dgm:spPr>
        <a:solidFill>
          <a:srgbClr val="00B0F0"/>
        </a:solidFill>
      </dgm:spPr>
      <dgm:t>
        <a:bodyPr/>
        <a:lstStyle/>
        <a:p>
          <a:r>
            <a:rPr lang="es-CO" sz="1800" dirty="0">
              <a:solidFill>
                <a:schemeClr val="tx1"/>
              </a:solidFill>
            </a:rPr>
            <a:t>Laboratorio Clínico</a:t>
          </a:r>
        </a:p>
      </dgm:t>
    </dgm:pt>
    <dgm:pt modelId="{9055461E-1B7B-4043-BEB3-4BD63A52D737}" type="parTrans" cxnId="{63148A5A-3EFA-4B3A-B96A-A2100B354B06}">
      <dgm:prSet/>
      <dgm:spPr/>
      <dgm:t>
        <a:bodyPr/>
        <a:lstStyle/>
        <a:p>
          <a:endParaRPr lang="es-CO" sz="1800">
            <a:solidFill>
              <a:schemeClr val="tx1"/>
            </a:solidFill>
          </a:endParaRPr>
        </a:p>
      </dgm:t>
    </dgm:pt>
    <dgm:pt modelId="{A9E4CC1B-6708-4F1B-BF86-0C3818D28F2F}" type="sibTrans" cxnId="{63148A5A-3EFA-4B3A-B96A-A2100B354B06}">
      <dgm:prSet/>
      <dgm:spPr/>
      <dgm:t>
        <a:bodyPr/>
        <a:lstStyle/>
        <a:p>
          <a:endParaRPr lang="es-CO" sz="1800">
            <a:solidFill>
              <a:schemeClr val="tx1"/>
            </a:solidFill>
          </a:endParaRPr>
        </a:p>
      </dgm:t>
    </dgm:pt>
    <dgm:pt modelId="{934ED185-2EB6-4360-AAEE-F410892758A1}">
      <dgm:prSet phldrT="[Texto]" custT="1"/>
      <dgm:spPr>
        <a:solidFill>
          <a:srgbClr val="00B0F0"/>
        </a:solidFill>
      </dgm:spPr>
      <dgm:t>
        <a:bodyPr/>
        <a:lstStyle/>
        <a:p>
          <a:r>
            <a:rPr lang="es-CO" sz="2000" dirty="0">
              <a:solidFill>
                <a:schemeClr val="tx1"/>
              </a:solidFill>
            </a:rPr>
            <a:t>Internación consumidor sustancias psicoactivas</a:t>
          </a:r>
        </a:p>
      </dgm:t>
    </dgm:pt>
    <dgm:pt modelId="{CE3D56E8-6378-4334-AA2D-C3737E87E368}" type="parTrans" cxnId="{DC4CB0E6-0361-4F81-923D-196C36A9DDDC}">
      <dgm:prSet/>
      <dgm:spPr/>
      <dgm:t>
        <a:bodyPr/>
        <a:lstStyle/>
        <a:p>
          <a:endParaRPr lang="es-CO" sz="1800">
            <a:solidFill>
              <a:schemeClr val="tx1"/>
            </a:solidFill>
          </a:endParaRPr>
        </a:p>
      </dgm:t>
    </dgm:pt>
    <dgm:pt modelId="{954C5236-F6D3-4AE1-B085-AE29C0B23CB1}" type="sibTrans" cxnId="{DC4CB0E6-0361-4F81-923D-196C36A9DDDC}">
      <dgm:prSet/>
      <dgm:spPr/>
      <dgm:t>
        <a:bodyPr/>
        <a:lstStyle/>
        <a:p>
          <a:endParaRPr lang="es-CO" sz="1800">
            <a:solidFill>
              <a:schemeClr val="tx1"/>
            </a:solidFill>
          </a:endParaRPr>
        </a:p>
      </dgm:t>
    </dgm:pt>
    <dgm:pt modelId="{404CF08D-1E11-4872-9719-16B574FA06E1}">
      <dgm:prSet phldrT="[Texto]" custT="1"/>
      <dgm:spPr>
        <a:solidFill>
          <a:srgbClr val="00B0F0"/>
        </a:solidFill>
      </dgm:spPr>
      <dgm:t>
        <a:bodyPr/>
        <a:lstStyle/>
        <a:p>
          <a:r>
            <a:rPr lang="es-CO" sz="1800" dirty="0">
              <a:solidFill>
                <a:schemeClr val="tx1"/>
              </a:solidFill>
            </a:rPr>
            <a:t>Internación en salud mental</a:t>
          </a:r>
        </a:p>
      </dgm:t>
    </dgm:pt>
    <dgm:pt modelId="{84735983-39A2-422B-8AA3-52E0A38F6A29}" type="parTrans" cxnId="{782B995C-5832-47B0-900B-C6C1EB098B83}">
      <dgm:prSet/>
      <dgm:spPr/>
      <dgm:t>
        <a:bodyPr/>
        <a:lstStyle/>
        <a:p>
          <a:endParaRPr lang="es-CO" sz="1800">
            <a:solidFill>
              <a:schemeClr val="tx1"/>
            </a:solidFill>
          </a:endParaRPr>
        </a:p>
      </dgm:t>
    </dgm:pt>
    <dgm:pt modelId="{C8054150-952D-492D-B125-9FE18D1F2133}" type="sibTrans" cxnId="{782B995C-5832-47B0-900B-C6C1EB098B83}">
      <dgm:prSet/>
      <dgm:spPr/>
      <dgm:t>
        <a:bodyPr/>
        <a:lstStyle/>
        <a:p>
          <a:endParaRPr lang="es-CO" sz="1800">
            <a:solidFill>
              <a:schemeClr val="tx1"/>
            </a:solidFill>
          </a:endParaRPr>
        </a:p>
      </dgm:t>
    </dgm:pt>
    <dgm:pt modelId="{9DD1CF4B-6B2A-4674-876E-25FA79A85DB7}">
      <dgm:prSet phldrT="[Texto]" custT="1"/>
      <dgm:spPr>
        <a:solidFill>
          <a:srgbClr val="00B0F0"/>
        </a:solidFill>
      </dgm:spPr>
      <dgm:t>
        <a:bodyPr/>
        <a:lstStyle/>
        <a:p>
          <a:r>
            <a:rPr lang="es-CO" sz="1800" dirty="0">
              <a:solidFill>
                <a:schemeClr val="tx1"/>
              </a:solidFill>
            </a:rPr>
            <a:t>Urgencias </a:t>
          </a:r>
        </a:p>
      </dgm:t>
    </dgm:pt>
    <dgm:pt modelId="{FE56F7DB-79EC-432D-AFE3-CF73C0F52EC0}" type="parTrans" cxnId="{F6FFAE0F-64D7-44E9-B8F2-22E1C5AA77AD}">
      <dgm:prSet/>
      <dgm:spPr/>
      <dgm:t>
        <a:bodyPr/>
        <a:lstStyle/>
        <a:p>
          <a:endParaRPr lang="es-CO" sz="1800">
            <a:solidFill>
              <a:schemeClr val="tx1"/>
            </a:solidFill>
          </a:endParaRPr>
        </a:p>
      </dgm:t>
    </dgm:pt>
    <dgm:pt modelId="{933AA7AC-7D41-4CDA-B051-077B0800719A}" type="sibTrans" cxnId="{F6FFAE0F-64D7-44E9-B8F2-22E1C5AA77AD}">
      <dgm:prSet/>
      <dgm:spPr/>
      <dgm:t>
        <a:bodyPr/>
        <a:lstStyle/>
        <a:p>
          <a:endParaRPr lang="es-CO" sz="1800">
            <a:solidFill>
              <a:schemeClr val="tx1"/>
            </a:solidFill>
          </a:endParaRPr>
        </a:p>
      </dgm:t>
    </dgm:pt>
    <dgm:pt modelId="{E9444C1D-D73E-45B4-A3B8-C657A2102CBA}">
      <dgm:prSet phldrT="[Texto]" custT="1"/>
      <dgm:spPr>
        <a:solidFill>
          <a:srgbClr val="00B0F0"/>
        </a:solidFill>
      </dgm:spPr>
      <dgm:t>
        <a:bodyPr/>
        <a:lstStyle/>
        <a:p>
          <a:r>
            <a:rPr lang="es-CO" sz="1800" dirty="0">
              <a:solidFill>
                <a:schemeClr val="tx1"/>
              </a:solidFill>
            </a:rPr>
            <a:t>Transporte Asistencial básico</a:t>
          </a:r>
        </a:p>
      </dgm:t>
    </dgm:pt>
    <dgm:pt modelId="{3FC07A6D-2D75-4743-8D7E-D81F7F1F4873}" type="parTrans" cxnId="{E0630740-47D7-48C6-B53A-841F674938AA}">
      <dgm:prSet/>
      <dgm:spPr/>
      <dgm:t>
        <a:bodyPr/>
        <a:lstStyle/>
        <a:p>
          <a:endParaRPr lang="es-CO" sz="1800">
            <a:solidFill>
              <a:schemeClr val="tx1"/>
            </a:solidFill>
          </a:endParaRPr>
        </a:p>
      </dgm:t>
    </dgm:pt>
    <dgm:pt modelId="{E4369CEF-5198-434C-B43E-EAA97BD71329}" type="sibTrans" cxnId="{E0630740-47D7-48C6-B53A-841F674938AA}">
      <dgm:prSet/>
      <dgm:spPr/>
      <dgm:t>
        <a:bodyPr/>
        <a:lstStyle/>
        <a:p>
          <a:endParaRPr lang="es-CO" sz="1800">
            <a:solidFill>
              <a:schemeClr val="tx1"/>
            </a:solidFill>
          </a:endParaRPr>
        </a:p>
      </dgm:t>
    </dgm:pt>
    <dgm:pt modelId="{9A7F25AE-605D-4373-A90E-6FE9935CE7AF}">
      <dgm:prSet phldrT="[Texto]" custT="1"/>
      <dgm:spPr>
        <a:solidFill>
          <a:srgbClr val="00B0F0"/>
        </a:solidFill>
      </dgm:spPr>
      <dgm:t>
        <a:bodyPr/>
        <a:lstStyle/>
        <a:p>
          <a:r>
            <a:rPr lang="es-CO" sz="2000" dirty="0">
              <a:solidFill>
                <a:schemeClr val="tx1"/>
              </a:solidFill>
            </a:rPr>
            <a:t>Neurología</a:t>
          </a:r>
        </a:p>
      </dgm:t>
    </dgm:pt>
    <dgm:pt modelId="{406CFD1A-71BC-4678-ADEC-2D20A1EB2F04}" type="parTrans" cxnId="{A8EFE918-BB6D-4CD3-B1CB-1607298E09EE}">
      <dgm:prSet/>
      <dgm:spPr/>
      <dgm:t>
        <a:bodyPr/>
        <a:lstStyle/>
        <a:p>
          <a:endParaRPr lang="es-CO" sz="1800">
            <a:solidFill>
              <a:schemeClr val="tx1"/>
            </a:solidFill>
          </a:endParaRPr>
        </a:p>
      </dgm:t>
    </dgm:pt>
    <dgm:pt modelId="{E7E7B293-753E-4C31-84D8-A9F2A15F3CEC}" type="sibTrans" cxnId="{A8EFE918-BB6D-4CD3-B1CB-1607298E09EE}">
      <dgm:prSet/>
      <dgm:spPr/>
      <dgm:t>
        <a:bodyPr/>
        <a:lstStyle/>
        <a:p>
          <a:endParaRPr lang="es-CO" sz="1800">
            <a:solidFill>
              <a:schemeClr val="tx1"/>
            </a:solidFill>
          </a:endParaRPr>
        </a:p>
      </dgm:t>
    </dgm:pt>
    <dgm:pt modelId="{6688B8F5-73AD-4D6F-ACD7-FC1EF19294C7}">
      <dgm:prSet phldrT="[Texto]" custT="1"/>
      <dgm:spPr>
        <a:solidFill>
          <a:srgbClr val="00B0F0"/>
        </a:solidFill>
      </dgm:spPr>
      <dgm:t>
        <a:bodyPr/>
        <a:lstStyle/>
        <a:p>
          <a:r>
            <a:rPr lang="es-CO" sz="2000" dirty="0">
              <a:solidFill>
                <a:schemeClr val="tx1"/>
              </a:solidFill>
            </a:rPr>
            <a:t>Psicología</a:t>
          </a:r>
        </a:p>
      </dgm:t>
    </dgm:pt>
    <dgm:pt modelId="{72C5897B-AC0E-4667-9C24-00E74CACA91B}" type="parTrans" cxnId="{305122DD-1512-4412-A1BA-A838E375B533}">
      <dgm:prSet/>
      <dgm:spPr/>
      <dgm:t>
        <a:bodyPr/>
        <a:lstStyle/>
        <a:p>
          <a:endParaRPr lang="es-CO" sz="1800">
            <a:solidFill>
              <a:schemeClr val="tx1"/>
            </a:solidFill>
          </a:endParaRPr>
        </a:p>
      </dgm:t>
    </dgm:pt>
    <dgm:pt modelId="{354EB08D-2CA3-4F3F-99DE-A2FA0D77B375}" type="sibTrans" cxnId="{305122DD-1512-4412-A1BA-A838E375B533}">
      <dgm:prSet/>
      <dgm:spPr/>
      <dgm:t>
        <a:bodyPr/>
        <a:lstStyle/>
        <a:p>
          <a:endParaRPr lang="es-CO" sz="1800">
            <a:solidFill>
              <a:schemeClr val="tx1"/>
            </a:solidFill>
          </a:endParaRPr>
        </a:p>
      </dgm:t>
    </dgm:pt>
    <dgm:pt modelId="{4405202E-89BF-4C96-9E75-56D5B6037088}">
      <dgm:prSet phldrT="[Texto]" custT="1"/>
      <dgm:spPr>
        <a:solidFill>
          <a:srgbClr val="00B0F0"/>
        </a:solidFill>
      </dgm:spPr>
      <dgm:t>
        <a:bodyPr/>
        <a:lstStyle/>
        <a:p>
          <a:r>
            <a:rPr lang="es-CO" sz="2000" dirty="0">
              <a:solidFill>
                <a:schemeClr val="tx1"/>
              </a:solidFill>
            </a:rPr>
            <a:t>Terapia ocupacional</a:t>
          </a:r>
        </a:p>
      </dgm:t>
    </dgm:pt>
    <dgm:pt modelId="{0FE8A31A-7E2C-40A4-BF19-9F433BC701E5}" type="parTrans" cxnId="{2326A258-0F1E-436E-AB21-8925D826A993}">
      <dgm:prSet/>
      <dgm:spPr/>
      <dgm:t>
        <a:bodyPr/>
        <a:lstStyle/>
        <a:p>
          <a:endParaRPr lang="es-CO" sz="1800">
            <a:solidFill>
              <a:schemeClr val="tx1"/>
            </a:solidFill>
          </a:endParaRPr>
        </a:p>
      </dgm:t>
    </dgm:pt>
    <dgm:pt modelId="{B55F4451-FEC6-4BE2-BD97-7C4BF56A2D69}" type="sibTrans" cxnId="{2326A258-0F1E-436E-AB21-8925D826A993}">
      <dgm:prSet/>
      <dgm:spPr/>
      <dgm:t>
        <a:bodyPr/>
        <a:lstStyle/>
        <a:p>
          <a:endParaRPr lang="es-CO" sz="1800">
            <a:solidFill>
              <a:schemeClr val="tx1"/>
            </a:solidFill>
          </a:endParaRPr>
        </a:p>
      </dgm:t>
    </dgm:pt>
    <dgm:pt modelId="{9217CB4C-FC3A-4B7B-ABC6-19CD559B8E0E}">
      <dgm:prSet phldrT="[Texto]" custT="1"/>
      <dgm:spPr>
        <a:solidFill>
          <a:srgbClr val="00B0F0"/>
        </a:solidFill>
      </dgm:spPr>
      <dgm:t>
        <a:bodyPr/>
        <a:lstStyle/>
        <a:p>
          <a:r>
            <a:rPr lang="es-CO" sz="1200" dirty="0">
              <a:solidFill>
                <a:schemeClr val="tx1"/>
              </a:solidFill>
            </a:rPr>
            <a:t>Electroencefalograma</a:t>
          </a:r>
        </a:p>
      </dgm:t>
    </dgm:pt>
    <dgm:pt modelId="{B82E49CE-8807-40BE-B6BA-4644AA68AB78}" type="parTrans" cxnId="{66048E70-6ABC-49CB-B6AE-325DFB22493B}">
      <dgm:prSet/>
      <dgm:spPr/>
      <dgm:t>
        <a:bodyPr/>
        <a:lstStyle/>
        <a:p>
          <a:endParaRPr lang="es-CO" sz="1800">
            <a:solidFill>
              <a:schemeClr val="tx1"/>
            </a:solidFill>
          </a:endParaRPr>
        </a:p>
      </dgm:t>
    </dgm:pt>
    <dgm:pt modelId="{D1A8FF19-878C-40AE-91F5-0EE2CE9D1DED}" type="sibTrans" cxnId="{66048E70-6ABC-49CB-B6AE-325DFB22493B}">
      <dgm:prSet/>
      <dgm:spPr/>
      <dgm:t>
        <a:bodyPr/>
        <a:lstStyle/>
        <a:p>
          <a:endParaRPr lang="es-CO" sz="1800">
            <a:solidFill>
              <a:schemeClr val="tx1"/>
            </a:solidFill>
          </a:endParaRPr>
        </a:p>
      </dgm:t>
    </dgm:pt>
    <dgm:pt modelId="{B00A2701-5A75-4E28-A4D7-DB65C3DF3929}">
      <dgm:prSet phldrT="[Texto]" custT="1"/>
      <dgm:spPr>
        <a:solidFill>
          <a:srgbClr val="00B0F0"/>
        </a:solidFill>
      </dgm:spPr>
      <dgm:t>
        <a:bodyPr/>
        <a:lstStyle/>
        <a:p>
          <a:r>
            <a:rPr lang="es-CO" sz="2000" dirty="0">
              <a:solidFill>
                <a:schemeClr val="tx1"/>
              </a:solidFill>
            </a:rPr>
            <a:t>Farmacia</a:t>
          </a:r>
        </a:p>
      </dgm:t>
    </dgm:pt>
    <dgm:pt modelId="{11453315-788B-4086-B189-C5717477E656}" type="parTrans" cxnId="{75F76BCF-6A3A-490A-B2FD-5A6A9408A264}">
      <dgm:prSet/>
      <dgm:spPr/>
      <dgm:t>
        <a:bodyPr/>
        <a:lstStyle/>
        <a:p>
          <a:endParaRPr lang="es-CO" sz="1800">
            <a:solidFill>
              <a:schemeClr val="tx1"/>
            </a:solidFill>
          </a:endParaRPr>
        </a:p>
      </dgm:t>
    </dgm:pt>
    <dgm:pt modelId="{70C4F001-4DDB-47A0-B4D6-7A96DBA8804C}" type="sibTrans" cxnId="{75F76BCF-6A3A-490A-B2FD-5A6A9408A264}">
      <dgm:prSet/>
      <dgm:spPr/>
      <dgm:t>
        <a:bodyPr/>
        <a:lstStyle/>
        <a:p>
          <a:endParaRPr lang="es-CO" sz="1800">
            <a:solidFill>
              <a:schemeClr val="tx1"/>
            </a:solidFill>
          </a:endParaRPr>
        </a:p>
      </dgm:t>
    </dgm:pt>
    <dgm:pt modelId="{8E9EB003-3BBD-4778-92A1-0C5953B83471}" type="pres">
      <dgm:prSet presAssocID="{21B764AE-B497-43F0-A0E0-381E17904C6D}" presName="rootNode" presStyleCnt="0">
        <dgm:presLayoutVars>
          <dgm:chMax/>
          <dgm:chPref/>
          <dgm:dir/>
          <dgm:animLvl val="lvl"/>
        </dgm:presLayoutVars>
      </dgm:prSet>
      <dgm:spPr/>
    </dgm:pt>
    <dgm:pt modelId="{97CDAF34-810C-4968-BC9E-FEDF960CEE38}" type="pres">
      <dgm:prSet presAssocID="{B8018328-731E-4626-890D-1C19A1898418}" presName="composite" presStyleCnt="0"/>
      <dgm:spPr/>
    </dgm:pt>
    <dgm:pt modelId="{CE5F356A-01F1-4F12-AA39-CE3E3CD790FD}" type="pres">
      <dgm:prSet presAssocID="{B8018328-731E-4626-890D-1C19A1898418}" presName="ParentText" presStyleLbl="node1" presStyleIdx="0" presStyleCnt="12" custScaleY="195019">
        <dgm:presLayoutVars>
          <dgm:chMax val="1"/>
          <dgm:chPref val="1"/>
          <dgm:bulletEnabled val="1"/>
        </dgm:presLayoutVars>
      </dgm:prSet>
      <dgm:spPr/>
    </dgm:pt>
    <dgm:pt modelId="{240C94F5-896C-4B47-986C-527DA9F2D6F1}" type="pres">
      <dgm:prSet presAssocID="{B8018328-731E-4626-890D-1C19A1898418}" presName="Image" presStyleLbl="bgImgPlace1" presStyleIdx="0" presStyleCnt="12"/>
      <dgm:spPr>
        <a:blipFill rotWithShape="1">
          <a:blip xmlns:r="http://schemas.openxmlformats.org/officeDocument/2006/relationships" r:embed="rId1"/>
          <a:stretch>
            <a:fillRect/>
          </a:stretch>
        </a:blipFill>
      </dgm:spPr>
    </dgm:pt>
    <dgm:pt modelId="{064F0A4C-2D68-441C-B3DB-549662D2B7A3}" type="pres">
      <dgm:prSet presAssocID="{B8018328-731E-4626-890D-1C19A1898418}" presName="ChildText" presStyleLbl="fgAcc1" presStyleIdx="0" presStyleCnt="0">
        <dgm:presLayoutVars>
          <dgm:chMax val="0"/>
          <dgm:chPref val="0"/>
          <dgm:bulletEnabled val="1"/>
        </dgm:presLayoutVars>
      </dgm:prSet>
      <dgm:spPr/>
    </dgm:pt>
    <dgm:pt modelId="{CC9DC948-2875-4945-A4C4-E35684C4AC13}" type="pres">
      <dgm:prSet presAssocID="{3D95D841-9218-40ED-BC69-B30BF28C5475}" presName="sibTrans" presStyleCnt="0"/>
      <dgm:spPr/>
    </dgm:pt>
    <dgm:pt modelId="{BD97D52C-BA0C-49FA-8B66-7A55A54CF02F}" type="pres">
      <dgm:prSet presAssocID="{359C6F9C-254C-4EC1-9CDC-161E42F79DB5}" presName="composite" presStyleCnt="0"/>
      <dgm:spPr/>
    </dgm:pt>
    <dgm:pt modelId="{8DBD48BC-5DC5-4684-82E1-B3142C346DA6}" type="pres">
      <dgm:prSet presAssocID="{359C6F9C-254C-4EC1-9CDC-161E42F79DB5}" presName="ParentText" presStyleLbl="node1" presStyleIdx="1" presStyleCnt="12" custScaleY="207740">
        <dgm:presLayoutVars>
          <dgm:chMax val="1"/>
          <dgm:chPref val="1"/>
          <dgm:bulletEnabled val="1"/>
        </dgm:presLayoutVars>
      </dgm:prSet>
      <dgm:spPr/>
    </dgm:pt>
    <dgm:pt modelId="{E0202269-027B-48B4-8FF2-3C364D942C60}" type="pres">
      <dgm:prSet presAssocID="{359C6F9C-254C-4EC1-9CDC-161E42F79DB5}" presName="Image" presStyleLbl="bgImgPlace1" presStyleIdx="1" presStyleCnt="12"/>
      <dgm:spPr>
        <a:blipFill rotWithShape="1">
          <a:blip xmlns:r="http://schemas.openxmlformats.org/officeDocument/2006/relationships" r:embed="rId2"/>
          <a:stretch>
            <a:fillRect/>
          </a:stretch>
        </a:blipFill>
      </dgm:spPr>
    </dgm:pt>
    <dgm:pt modelId="{2FF90AC3-9FDA-4086-A127-42C526165930}" type="pres">
      <dgm:prSet presAssocID="{359C6F9C-254C-4EC1-9CDC-161E42F79DB5}" presName="ChildText" presStyleLbl="fgAcc1" presStyleIdx="0" presStyleCnt="0">
        <dgm:presLayoutVars>
          <dgm:chMax val="0"/>
          <dgm:chPref val="0"/>
          <dgm:bulletEnabled val="1"/>
        </dgm:presLayoutVars>
      </dgm:prSet>
      <dgm:spPr/>
    </dgm:pt>
    <dgm:pt modelId="{9F062D10-0694-4EC3-AF3D-AAFD8A8E02F6}" type="pres">
      <dgm:prSet presAssocID="{0BC41879-7CFA-42E7-B3ED-0F5C43974740}" presName="sibTrans" presStyleCnt="0"/>
      <dgm:spPr/>
    </dgm:pt>
    <dgm:pt modelId="{D79CB38C-E3AC-4BCA-879B-D79B477EFDD6}" type="pres">
      <dgm:prSet presAssocID="{9A7F25AE-605D-4373-A90E-6FE9935CE7AF}" presName="composite" presStyleCnt="0"/>
      <dgm:spPr/>
    </dgm:pt>
    <dgm:pt modelId="{177A3F3F-6B48-4016-BFE3-60278E551C57}" type="pres">
      <dgm:prSet presAssocID="{9A7F25AE-605D-4373-A90E-6FE9935CE7AF}" presName="ParentText" presStyleLbl="node1" presStyleIdx="2" presStyleCnt="12" custScaleY="199357">
        <dgm:presLayoutVars>
          <dgm:chMax val="1"/>
          <dgm:chPref val="1"/>
          <dgm:bulletEnabled val="1"/>
        </dgm:presLayoutVars>
      </dgm:prSet>
      <dgm:spPr/>
    </dgm:pt>
    <dgm:pt modelId="{002FA49E-9350-4BAD-88DA-4300A04C4FB6}" type="pres">
      <dgm:prSet presAssocID="{9A7F25AE-605D-4373-A90E-6FE9935CE7AF}" presName="Image" presStyleLbl="bgImgPlace1" presStyleIdx="2" presStyleCnt="12"/>
      <dgm:spPr>
        <a:blipFill rotWithShape="1">
          <a:blip xmlns:r="http://schemas.openxmlformats.org/officeDocument/2006/relationships" r:embed="rId3"/>
          <a:stretch>
            <a:fillRect/>
          </a:stretch>
        </a:blipFill>
      </dgm:spPr>
    </dgm:pt>
    <dgm:pt modelId="{783FFD42-23A5-4493-B9DD-87F1A6645918}" type="pres">
      <dgm:prSet presAssocID="{9A7F25AE-605D-4373-A90E-6FE9935CE7AF}" presName="ChildText" presStyleLbl="fgAcc1" presStyleIdx="0" presStyleCnt="0">
        <dgm:presLayoutVars>
          <dgm:chMax val="0"/>
          <dgm:chPref val="0"/>
          <dgm:bulletEnabled val="1"/>
        </dgm:presLayoutVars>
      </dgm:prSet>
      <dgm:spPr/>
    </dgm:pt>
    <dgm:pt modelId="{BB2B4AA6-6F47-4720-AB2A-CCFE9A0933A9}" type="pres">
      <dgm:prSet presAssocID="{E7E7B293-753E-4C31-84D8-A9F2A15F3CEC}" presName="sibTrans" presStyleCnt="0"/>
      <dgm:spPr/>
    </dgm:pt>
    <dgm:pt modelId="{35ACE739-8969-48EB-82F8-A6A2E291D061}" type="pres">
      <dgm:prSet presAssocID="{6688B8F5-73AD-4D6F-ACD7-FC1EF19294C7}" presName="composite" presStyleCnt="0"/>
      <dgm:spPr/>
    </dgm:pt>
    <dgm:pt modelId="{AFE64109-34B4-4D69-9211-1A1AD24FED58}" type="pres">
      <dgm:prSet presAssocID="{6688B8F5-73AD-4D6F-ACD7-FC1EF19294C7}" presName="ParentText" presStyleLbl="node1" presStyleIdx="3" presStyleCnt="12" custScaleY="199357">
        <dgm:presLayoutVars>
          <dgm:chMax val="1"/>
          <dgm:chPref val="1"/>
          <dgm:bulletEnabled val="1"/>
        </dgm:presLayoutVars>
      </dgm:prSet>
      <dgm:spPr/>
    </dgm:pt>
    <dgm:pt modelId="{A10CE62E-ABD0-4679-BE1B-4C12FD58E5D7}" type="pres">
      <dgm:prSet presAssocID="{6688B8F5-73AD-4D6F-ACD7-FC1EF19294C7}" presName="Image" presStyleLbl="bgImgPlace1" presStyleIdx="3" presStyleCnt="12"/>
      <dgm:spPr>
        <a:blipFill rotWithShape="1">
          <a:blip xmlns:r="http://schemas.openxmlformats.org/officeDocument/2006/relationships" r:embed="rId4"/>
          <a:stretch>
            <a:fillRect/>
          </a:stretch>
        </a:blipFill>
      </dgm:spPr>
    </dgm:pt>
    <dgm:pt modelId="{618F2C8D-A2E6-48CE-9DD6-DB61A250A7F5}" type="pres">
      <dgm:prSet presAssocID="{6688B8F5-73AD-4D6F-ACD7-FC1EF19294C7}" presName="ChildText" presStyleLbl="fgAcc1" presStyleIdx="0" presStyleCnt="0">
        <dgm:presLayoutVars>
          <dgm:chMax val="0"/>
          <dgm:chPref val="0"/>
          <dgm:bulletEnabled val="1"/>
        </dgm:presLayoutVars>
      </dgm:prSet>
      <dgm:spPr/>
    </dgm:pt>
    <dgm:pt modelId="{8D2C7889-3BF8-42C6-BAB8-86F049B04026}" type="pres">
      <dgm:prSet presAssocID="{354EB08D-2CA3-4F3F-99DE-A2FA0D77B375}" presName="sibTrans" presStyleCnt="0"/>
      <dgm:spPr/>
    </dgm:pt>
    <dgm:pt modelId="{AA3B446D-A428-47F7-9025-F5DE78706999}" type="pres">
      <dgm:prSet presAssocID="{4405202E-89BF-4C96-9E75-56D5B6037088}" presName="composite" presStyleCnt="0"/>
      <dgm:spPr/>
    </dgm:pt>
    <dgm:pt modelId="{13E844C3-A184-45FD-A3CD-D7C558BDE45E}" type="pres">
      <dgm:prSet presAssocID="{4405202E-89BF-4C96-9E75-56D5B6037088}" presName="ParentText" presStyleLbl="node1" presStyleIdx="4" presStyleCnt="12" custScaleY="207116">
        <dgm:presLayoutVars>
          <dgm:chMax val="1"/>
          <dgm:chPref val="1"/>
          <dgm:bulletEnabled val="1"/>
        </dgm:presLayoutVars>
      </dgm:prSet>
      <dgm:spPr/>
    </dgm:pt>
    <dgm:pt modelId="{2B8AE5A7-BC30-44EA-B260-E35776E9BF65}" type="pres">
      <dgm:prSet presAssocID="{4405202E-89BF-4C96-9E75-56D5B6037088}" presName="Image" presStyleLbl="bgImgPlace1" presStyleIdx="4" presStyleCnt="12"/>
      <dgm:spPr>
        <a:blipFill rotWithShape="1">
          <a:blip xmlns:r="http://schemas.openxmlformats.org/officeDocument/2006/relationships" r:embed="rId5"/>
          <a:stretch>
            <a:fillRect/>
          </a:stretch>
        </a:blipFill>
      </dgm:spPr>
    </dgm:pt>
    <dgm:pt modelId="{4E59327F-4425-457A-9E0D-613FC51A86CA}" type="pres">
      <dgm:prSet presAssocID="{4405202E-89BF-4C96-9E75-56D5B6037088}" presName="ChildText" presStyleLbl="fgAcc1" presStyleIdx="0" presStyleCnt="0">
        <dgm:presLayoutVars>
          <dgm:chMax val="0"/>
          <dgm:chPref val="0"/>
          <dgm:bulletEnabled val="1"/>
        </dgm:presLayoutVars>
      </dgm:prSet>
      <dgm:spPr/>
    </dgm:pt>
    <dgm:pt modelId="{64BEAC47-3000-4A41-80CE-337AEFE187B2}" type="pres">
      <dgm:prSet presAssocID="{B55F4451-FEC6-4BE2-BD97-7C4BF56A2D69}" presName="sibTrans" presStyleCnt="0"/>
      <dgm:spPr/>
    </dgm:pt>
    <dgm:pt modelId="{AF7659A1-3931-48EC-8439-708758FC6C2B}" type="pres">
      <dgm:prSet presAssocID="{9217CB4C-FC3A-4B7B-ABC6-19CD559B8E0E}" presName="composite" presStyleCnt="0"/>
      <dgm:spPr/>
    </dgm:pt>
    <dgm:pt modelId="{3A89CD4D-0133-42A6-8EB0-AD5FA3144B45}" type="pres">
      <dgm:prSet presAssocID="{9217CB4C-FC3A-4B7B-ABC6-19CD559B8E0E}" presName="ParentText" presStyleLbl="node1" presStyleIdx="5" presStyleCnt="12" custScaleY="232560">
        <dgm:presLayoutVars>
          <dgm:chMax val="1"/>
          <dgm:chPref val="1"/>
          <dgm:bulletEnabled val="1"/>
        </dgm:presLayoutVars>
      </dgm:prSet>
      <dgm:spPr/>
    </dgm:pt>
    <dgm:pt modelId="{D884477A-EDBF-4D44-B5DE-677F56A41134}" type="pres">
      <dgm:prSet presAssocID="{9217CB4C-FC3A-4B7B-ABC6-19CD559B8E0E}" presName="Image" presStyleLbl="bgImgPlace1" presStyleIdx="5" presStyleCnt="12"/>
      <dgm:spPr>
        <a:blipFill rotWithShape="1">
          <a:blip xmlns:r="http://schemas.openxmlformats.org/officeDocument/2006/relationships" r:embed="rId6"/>
          <a:stretch>
            <a:fillRect/>
          </a:stretch>
        </a:blipFill>
      </dgm:spPr>
    </dgm:pt>
    <dgm:pt modelId="{B041A7DA-57EA-4757-A7E1-A1D3F139CA01}" type="pres">
      <dgm:prSet presAssocID="{9217CB4C-FC3A-4B7B-ABC6-19CD559B8E0E}" presName="ChildText" presStyleLbl="fgAcc1" presStyleIdx="0" presStyleCnt="0">
        <dgm:presLayoutVars>
          <dgm:chMax val="0"/>
          <dgm:chPref val="0"/>
          <dgm:bulletEnabled val="1"/>
        </dgm:presLayoutVars>
      </dgm:prSet>
      <dgm:spPr/>
    </dgm:pt>
    <dgm:pt modelId="{46A2AE37-0A5D-4DC1-83C1-DFF1EABC8AFF}" type="pres">
      <dgm:prSet presAssocID="{D1A8FF19-878C-40AE-91F5-0EE2CE9D1DED}" presName="sibTrans" presStyleCnt="0"/>
      <dgm:spPr/>
    </dgm:pt>
    <dgm:pt modelId="{E91EFBB3-A471-4EA5-AA3A-02DAC89A621C}" type="pres">
      <dgm:prSet presAssocID="{B00A2701-5A75-4E28-A4D7-DB65C3DF3929}" presName="composite" presStyleCnt="0"/>
      <dgm:spPr/>
    </dgm:pt>
    <dgm:pt modelId="{A236EF78-3428-4EDD-BE26-129FB5650805}" type="pres">
      <dgm:prSet presAssocID="{B00A2701-5A75-4E28-A4D7-DB65C3DF3929}" presName="ParentText" presStyleLbl="node1" presStyleIdx="6" presStyleCnt="12" custScaleY="232560">
        <dgm:presLayoutVars>
          <dgm:chMax val="1"/>
          <dgm:chPref val="1"/>
          <dgm:bulletEnabled val="1"/>
        </dgm:presLayoutVars>
      </dgm:prSet>
      <dgm:spPr/>
    </dgm:pt>
    <dgm:pt modelId="{C8DD69B5-9569-45B4-9542-365FA5EC2DA4}" type="pres">
      <dgm:prSet presAssocID="{B00A2701-5A75-4E28-A4D7-DB65C3DF3929}" presName="Image" presStyleLbl="bgImgPlace1" presStyleIdx="6" presStyleCnt="12"/>
      <dgm:spPr>
        <a:blipFill rotWithShape="1">
          <a:blip xmlns:r="http://schemas.openxmlformats.org/officeDocument/2006/relationships" r:embed="rId7"/>
          <a:stretch>
            <a:fillRect/>
          </a:stretch>
        </a:blipFill>
      </dgm:spPr>
    </dgm:pt>
    <dgm:pt modelId="{EA5467B6-5279-42F2-9D3D-E27A415755B2}" type="pres">
      <dgm:prSet presAssocID="{B00A2701-5A75-4E28-A4D7-DB65C3DF3929}" presName="ChildText" presStyleLbl="fgAcc1" presStyleIdx="0" presStyleCnt="0">
        <dgm:presLayoutVars>
          <dgm:chMax val="0"/>
          <dgm:chPref val="0"/>
          <dgm:bulletEnabled val="1"/>
        </dgm:presLayoutVars>
      </dgm:prSet>
      <dgm:spPr/>
    </dgm:pt>
    <dgm:pt modelId="{AFFD24C8-E2CA-40D8-AEB0-5D12FA810104}" type="pres">
      <dgm:prSet presAssocID="{70C4F001-4DDB-47A0-B4D6-7A96DBA8804C}" presName="sibTrans" presStyleCnt="0"/>
      <dgm:spPr/>
    </dgm:pt>
    <dgm:pt modelId="{BD51608D-085E-4919-9828-5B71150D5236}" type="pres">
      <dgm:prSet presAssocID="{934ED185-2EB6-4360-AAEE-F410892758A1}" presName="composite" presStyleCnt="0"/>
      <dgm:spPr/>
    </dgm:pt>
    <dgm:pt modelId="{A6C54405-243F-4C0A-BD44-7E05E1AEED06}" type="pres">
      <dgm:prSet presAssocID="{934ED185-2EB6-4360-AAEE-F410892758A1}" presName="ParentText" presStyleLbl="node1" presStyleIdx="7" presStyleCnt="12" custScaleY="372499">
        <dgm:presLayoutVars>
          <dgm:chMax val="1"/>
          <dgm:chPref val="1"/>
          <dgm:bulletEnabled val="1"/>
        </dgm:presLayoutVars>
      </dgm:prSet>
      <dgm:spPr/>
    </dgm:pt>
    <dgm:pt modelId="{D47E0830-805E-4849-88ED-B79BFB79E58D}" type="pres">
      <dgm:prSet presAssocID="{934ED185-2EB6-4360-AAEE-F410892758A1}" presName="Image" presStyleLbl="bgImgPlace1" presStyleIdx="7" presStyleCnt="12"/>
      <dgm:spPr>
        <a:blipFill rotWithShape="1">
          <a:blip xmlns:r="http://schemas.openxmlformats.org/officeDocument/2006/relationships" r:embed="rId8"/>
          <a:stretch>
            <a:fillRect/>
          </a:stretch>
        </a:blipFill>
      </dgm:spPr>
    </dgm:pt>
    <dgm:pt modelId="{B49F5325-A69F-4B87-9256-083C72241988}" type="pres">
      <dgm:prSet presAssocID="{934ED185-2EB6-4360-AAEE-F410892758A1}" presName="ChildText" presStyleLbl="fgAcc1" presStyleIdx="0" presStyleCnt="0">
        <dgm:presLayoutVars>
          <dgm:chMax val="0"/>
          <dgm:chPref val="0"/>
          <dgm:bulletEnabled val="1"/>
        </dgm:presLayoutVars>
      </dgm:prSet>
      <dgm:spPr/>
    </dgm:pt>
    <dgm:pt modelId="{7361490E-8D16-440A-BC18-3E405225FAA2}" type="pres">
      <dgm:prSet presAssocID="{954C5236-F6D3-4AE1-B085-AE29C0B23CB1}" presName="sibTrans" presStyleCnt="0"/>
      <dgm:spPr/>
    </dgm:pt>
    <dgm:pt modelId="{351CC152-296F-4BEB-9240-758BBAC048DF}" type="pres">
      <dgm:prSet presAssocID="{404CF08D-1E11-4872-9719-16B574FA06E1}" presName="composite" presStyleCnt="0"/>
      <dgm:spPr/>
    </dgm:pt>
    <dgm:pt modelId="{051079D7-A537-42C4-9270-9BFF50824AE0}" type="pres">
      <dgm:prSet presAssocID="{404CF08D-1E11-4872-9719-16B574FA06E1}" presName="ParentText" presStyleLbl="node1" presStyleIdx="8" presStyleCnt="12" custScaleY="221547">
        <dgm:presLayoutVars>
          <dgm:chMax val="1"/>
          <dgm:chPref val="1"/>
          <dgm:bulletEnabled val="1"/>
        </dgm:presLayoutVars>
      </dgm:prSet>
      <dgm:spPr/>
    </dgm:pt>
    <dgm:pt modelId="{622AB870-12CF-4276-9C97-32CC41E70878}" type="pres">
      <dgm:prSet presAssocID="{404CF08D-1E11-4872-9719-16B574FA06E1}" presName="Image" presStyleLbl="bgImgPlace1" presStyleIdx="8" presStyleCnt="12"/>
      <dgm:spPr>
        <a:blipFill rotWithShape="1">
          <a:blip xmlns:r="http://schemas.openxmlformats.org/officeDocument/2006/relationships" r:embed="rId9"/>
          <a:stretch>
            <a:fillRect/>
          </a:stretch>
        </a:blipFill>
      </dgm:spPr>
    </dgm:pt>
    <dgm:pt modelId="{9C1C0209-E211-4451-A846-0CF60DADD4B8}" type="pres">
      <dgm:prSet presAssocID="{404CF08D-1E11-4872-9719-16B574FA06E1}" presName="ChildText" presStyleLbl="fgAcc1" presStyleIdx="0" presStyleCnt="0">
        <dgm:presLayoutVars>
          <dgm:chMax val="0"/>
          <dgm:chPref val="0"/>
          <dgm:bulletEnabled val="1"/>
        </dgm:presLayoutVars>
      </dgm:prSet>
      <dgm:spPr/>
    </dgm:pt>
    <dgm:pt modelId="{0125ECB4-3715-4748-A801-17C76DF00AAF}" type="pres">
      <dgm:prSet presAssocID="{C8054150-952D-492D-B125-9FE18D1F2133}" presName="sibTrans" presStyleCnt="0"/>
      <dgm:spPr/>
    </dgm:pt>
    <dgm:pt modelId="{BA737EA4-F770-4B50-A48C-B0D6C0736753}" type="pres">
      <dgm:prSet presAssocID="{7A004904-9329-45A2-B9DE-1B1785025215}" presName="composite" presStyleCnt="0"/>
      <dgm:spPr/>
    </dgm:pt>
    <dgm:pt modelId="{180578A7-7A47-45DD-AE8D-9FAC09E13A3E}" type="pres">
      <dgm:prSet presAssocID="{7A004904-9329-45A2-B9DE-1B1785025215}" presName="ParentText" presStyleLbl="node1" presStyleIdx="9" presStyleCnt="12" custScaleY="192578">
        <dgm:presLayoutVars>
          <dgm:chMax val="1"/>
          <dgm:chPref val="1"/>
          <dgm:bulletEnabled val="1"/>
        </dgm:presLayoutVars>
      </dgm:prSet>
      <dgm:spPr/>
    </dgm:pt>
    <dgm:pt modelId="{193110BC-C04E-49C3-A731-51D62F3C6E14}" type="pres">
      <dgm:prSet presAssocID="{7A004904-9329-45A2-B9DE-1B1785025215}" presName="Image" presStyleLbl="bgImgPlace1" presStyleIdx="9" presStyleCnt="12"/>
      <dgm:spPr>
        <a:blipFill rotWithShape="1">
          <a:blip xmlns:r="http://schemas.openxmlformats.org/officeDocument/2006/relationships" r:embed="rId10"/>
          <a:stretch>
            <a:fillRect/>
          </a:stretch>
        </a:blipFill>
      </dgm:spPr>
    </dgm:pt>
    <dgm:pt modelId="{25CC35C4-9805-402C-89C8-0C9FF1B00D1A}" type="pres">
      <dgm:prSet presAssocID="{7A004904-9329-45A2-B9DE-1B1785025215}" presName="ChildText" presStyleLbl="fgAcc1" presStyleIdx="0" presStyleCnt="0">
        <dgm:presLayoutVars>
          <dgm:chMax val="0"/>
          <dgm:chPref val="0"/>
          <dgm:bulletEnabled val="1"/>
        </dgm:presLayoutVars>
      </dgm:prSet>
      <dgm:spPr/>
    </dgm:pt>
    <dgm:pt modelId="{E31F1712-F033-4477-95A3-119845EA3D08}" type="pres">
      <dgm:prSet presAssocID="{A9E4CC1B-6708-4F1B-BF86-0C3818D28F2F}" presName="sibTrans" presStyleCnt="0"/>
      <dgm:spPr/>
    </dgm:pt>
    <dgm:pt modelId="{D7D55D08-87E5-4742-8CA3-952BC82FE52C}" type="pres">
      <dgm:prSet presAssocID="{9DD1CF4B-6B2A-4674-876E-25FA79A85DB7}" presName="composite" presStyleCnt="0"/>
      <dgm:spPr/>
    </dgm:pt>
    <dgm:pt modelId="{F1A17467-31F6-4F7D-9C9D-37E962510EF5}" type="pres">
      <dgm:prSet presAssocID="{9DD1CF4B-6B2A-4674-876E-25FA79A85DB7}" presName="ParentText" presStyleLbl="node1" presStyleIdx="10" presStyleCnt="12" custScaleY="221547">
        <dgm:presLayoutVars>
          <dgm:chMax val="1"/>
          <dgm:chPref val="1"/>
          <dgm:bulletEnabled val="1"/>
        </dgm:presLayoutVars>
      </dgm:prSet>
      <dgm:spPr/>
    </dgm:pt>
    <dgm:pt modelId="{66022B2A-3946-4B8E-BB25-BFA84BC81AB4}" type="pres">
      <dgm:prSet presAssocID="{9DD1CF4B-6B2A-4674-876E-25FA79A85DB7}" presName="Image" presStyleLbl="bgImgPlace1" presStyleIdx="10" presStyleCnt="12"/>
      <dgm:spPr>
        <a:blipFill rotWithShape="1">
          <a:blip xmlns:r="http://schemas.openxmlformats.org/officeDocument/2006/relationships" r:embed="rId11"/>
          <a:stretch>
            <a:fillRect/>
          </a:stretch>
        </a:blipFill>
      </dgm:spPr>
    </dgm:pt>
    <dgm:pt modelId="{146AD6B8-6C99-4EE4-92C1-CF943CAD920B}" type="pres">
      <dgm:prSet presAssocID="{9DD1CF4B-6B2A-4674-876E-25FA79A85DB7}" presName="ChildText" presStyleLbl="fgAcc1" presStyleIdx="0" presStyleCnt="0">
        <dgm:presLayoutVars>
          <dgm:chMax val="0"/>
          <dgm:chPref val="0"/>
          <dgm:bulletEnabled val="1"/>
        </dgm:presLayoutVars>
      </dgm:prSet>
      <dgm:spPr/>
    </dgm:pt>
    <dgm:pt modelId="{FF56C02D-4CEA-47D5-B8DD-B13C3EBF2195}" type="pres">
      <dgm:prSet presAssocID="{933AA7AC-7D41-4CDA-B051-077B0800719A}" presName="sibTrans" presStyleCnt="0"/>
      <dgm:spPr/>
    </dgm:pt>
    <dgm:pt modelId="{B1DF9DA9-717B-4557-8B50-5D9DB84DBB22}" type="pres">
      <dgm:prSet presAssocID="{E9444C1D-D73E-45B4-A3B8-C657A2102CBA}" presName="composite" presStyleCnt="0"/>
      <dgm:spPr/>
    </dgm:pt>
    <dgm:pt modelId="{F33BFD16-D18C-4D25-BFFE-00F6F9614BB6}" type="pres">
      <dgm:prSet presAssocID="{E9444C1D-D73E-45B4-A3B8-C657A2102CBA}" presName="ParentText" presStyleLbl="node1" presStyleIdx="11" presStyleCnt="12" custScaleY="312195">
        <dgm:presLayoutVars>
          <dgm:chMax val="1"/>
          <dgm:chPref val="1"/>
          <dgm:bulletEnabled val="1"/>
        </dgm:presLayoutVars>
      </dgm:prSet>
      <dgm:spPr/>
    </dgm:pt>
    <dgm:pt modelId="{3E2D19F9-FFA1-4AC3-9B54-0A3D72059959}" type="pres">
      <dgm:prSet presAssocID="{E9444C1D-D73E-45B4-A3B8-C657A2102CBA}" presName="Image" presStyleLbl="bgImgPlace1" presStyleIdx="11" presStyleCnt="12"/>
      <dgm:spPr>
        <a:blipFill rotWithShape="1">
          <a:blip xmlns:r="http://schemas.openxmlformats.org/officeDocument/2006/relationships" r:embed="rId12"/>
          <a:stretch>
            <a:fillRect/>
          </a:stretch>
        </a:blipFill>
      </dgm:spPr>
    </dgm:pt>
    <dgm:pt modelId="{6F6AA7B5-1C30-4E6E-8158-98666B489CA0}" type="pres">
      <dgm:prSet presAssocID="{E9444C1D-D73E-45B4-A3B8-C657A2102CBA}" presName="ChildText" presStyleLbl="fgAcc1" presStyleIdx="0" presStyleCnt="0">
        <dgm:presLayoutVars>
          <dgm:chMax val="0"/>
          <dgm:chPref val="0"/>
          <dgm:bulletEnabled val="1"/>
        </dgm:presLayoutVars>
      </dgm:prSet>
      <dgm:spPr/>
    </dgm:pt>
  </dgm:ptLst>
  <dgm:cxnLst>
    <dgm:cxn modelId="{F6FFAE0F-64D7-44E9-B8F2-22E1C5AA77AD}" srcId="{21B764AE-B497-43F0-A0E0-381E17904C6D}" destId="{9DD1CF4B-6B2A-4674-876E-25FA79A85DB7}" srcOrd="10" destOrd="0" parTransId="{FE56F7DB-79EC-432D-AFE3-CF73C0F52EC0}" sibTransId="{933AA7AC-7D41-4CDA-B051-077B0800719A}"/>
    <dgm:cxn modelId="{A2906E10-9063-4E9F-9940-C5981CD46F7C}" type="presOf" srcId="{B8018328-731E-4626-890D-1C19A1898418}" destId="{CE5F356A-01F1-4F12-AA39-CE3E3CD790FD}" srcOrd="0" destOrd="0" presId="urn:microsoft.com/office/officeart/2008/layout/TitledPictureBlocks"/>
    <dgm:cxn modelId="{7E372D15-33F8-4A01-91CE-832488D095FD}" srcId="{21B764AE-B497-43F0-A0E0-381E17904C6D}" destId="{359C6F9C-254C-4EC1-9CDC-161E42F79DB5}" srcOrd="1" destOrd="0" parTransId="{7D243A63-1828-439F-A726-BC673764424A}" sibTransId="{0BC41879-7CFA-42E7-B3ED-0F5C43974740}"/>
    <dgm:cxn modelId="{A8EFE918-BB6D-4CD3-B1CB-1607298E09EE}" srcId="{21B764AE-B497-43F0-A0E0-381E17904C6D}" destId="{9A7F25AE-605D-4373-A90E-6FE9935CE7AF}" srcOrd="2" destOrd="0" parTransId="{406CFD1A-71BC-4678-ADEC-2D20A1EB2F04}" sibTransId="{E7E7B293-753E-4C31-84D8-A9F2A15F3CEC}"/>
    <dgm:cxn modelId="{A70CF020-9934-4BBB-8100-0A2959201376}" type="presOf" srcId="{404CF08D-1E11-4872-9719-16B574FA06E1}" destId="{051079D7-A537-42C4-9270-9BFF50824AE0}" srcOrd="0" destOrd="0" presId="urn:microsoft.com/office/officeart/2008/layout/TitledPictureBlocks"/>
    <dgm:cxn modelId="{45CBA53B-BF22-4158-AB11-E0E1B506325F}" type="presOf" srcId="{6688B8F5-73AD-4D6F-ACD7-FC1EF19294C7}" destId="{AFE64109-34B4-4D69-9211-1A1AD24FED58}" srcOrd="0" destOrd="0" presId="urn:microsoft.com/office/officeart/2008/layout/TitledPictureBlocks"/>
    <dgm:cxn modelId="{E0630740-47D7-48C6-B53A-841F674938AA}" srcId="{21B764AE-B497-43F0-A0E0-381E17904C6D}" destId="{E9444C1D-D73E-45B4-A3B8-C657A2102CBA}" srcOrd="11" destOrd="0" parTransId="{3FC07A6D-2D75-4743-8D7E-D81F7F1F4873}" sibTransId="{E4369CEF-5198-434C-B43E-EAA97BD71329}"/>
    <dgm:cxn modelId="{782B995C-5832-47B0-900B-C6C1EB098B83}" srcId="{21B764AE-B497-43F0-A0E0-381E17904C6D}" destId="{404CF08D-1E11-4872-9719-16B574FA06E1}" srcOrd="8" destOrd="0" parTransId="{84735983-39A2-422B-8AA3-52E0A38F6A29}" sibTransId="{C8054150-952D-492D-B125-9FE18D1F2133}"/>
    <dgm:cxn modelId="{0B7D7F62-2F73-4D78-A9BC-D3FA1FD016DE}" type="presOf" srcId="{9217CB4C-FC3A-4B7B-ABC6-19CD559B8E0E}" destId="{3A89CD4D-0133-42A6-8EB0-AD5FA3144B45}" srcOrd="0" destOrd="0" presId="urn:microsoft.com/office/officeart/2008/layout/TitledPictureBlocks"/>
    <dgm:cxn modelId="{437AC96A-4FF8-415A-9E83-8A1B4EDAFC06}" type="presOf" srcId="{934ED185-2EB6-4360-AAEE-F410892758A1}" destId="{A6C54405-243F-4C0A-BD44-7E05E1AEED06}" srcOrd="0" destOrd="0" presId="urn:microsoft.com/office/officeart/2008/layout/TitledPictureBlocks"/>
    <dgm:cxn modelId="{66048E70-6ABC-49CB-B6AE-325DFB22493B}" srcId="{21B764AE-B497-43F0-A0E0-381E17904C6D}" destId="{9217CB4C-FC3A-4B7B-ABC6-19CD559B8E0E}" srcOrd="5" destOrd="0" parTransId="{B82E49CE-8807-40BE-B6BA-4644AA68AB78}" sibTransId="{D1A8FF19-878C-40AE-91F5-0EE2CE9D1DED}"/>
    <dgm:cxn modelId="{77116D54-F576-4127-ADCD-556C0F031F96}" type="presOf" srcId="{E9444C1D-D73E-45B4-A3B8-C657A2102CBA}" destId="{F33BFD16-D18C-4D25-BFFE-00F6F9614BB6}" srcOrd="0" destOrd="0" presId="urn:microsoft.com/office/officeart/2008/layout/TitledPictureBlocks"/>
    <dgm:cxn modelId="{0798F174-828D-4A9A-99C4-ECFCF1F1DF79}" type="presOf" srcId="{9DD1CF4B-6B2A-4674-876E-25FA79A85DB7}" destId="{F1A17467-31F6-4F7D-9C9D-37E962510EF5}" srcOrd="0" destOrd="0" presId="urn:microsoft.com/office/officeart/2008/layout/TitledPictureBlocks"/>
    <dgm:cxn modelId="{B8306276-3FC9-4F5A-9988-8ABFF2494FAC}" type="presOf" srcId="{359C6F9C-254C-4EC1-9CDC-161E42F79DB5}" destId="{8DBD48BC-5DC5-4684-82E1-B3142C346DA6}" srcOrd="0" destOrd="0" presId="urn:microsoft.com/office/officeart/2008/layout/TitledPictureBlocks"/>
    <dgm:cxn modelId="{2326A258-0F1E-436E-AB21-8925D826A993}" srcId="{21B764AE-B497-43F0-A0E0-381E17904C6D}" destId="{4405202E-89BF-4C96-9E75-56D5B6037088}" srcOrd="4" destOrd="0" parTransId="{0FE8A31A-7E2C-40A4-BF19-9F433BC701E5}" sibTransId="{B55F4451-FEC6-4BE2-BD97-7C4BF56A2D69}"/>
    <dgm:cxn modelId="{63148A5A-3EFA-4B3A-B96A-A2100B354B06}" srcId="{21B764AE-B497-43F0-A0E0-381E17904C6D}" destId="{7A004904-9329-45A2-B9DE-1B1785025215}" srcOrd="9" destOrd="0" parTransId="{9055461E-1B7B-4043-BEB3-4BD63A52D737}" sibTransId="{A9E4CC1B-6708-4F1B-BF86-0C3818D28F2F}"/>
    <dgm:cxn modelId="{74825588-C821-4481-A248-FADADB7E453C}" type="presOf" srcId="{9A7F25AE-605D-4373-A90E-6FE9935CE7AF}" destId="{177A3F3F-6B48-4016-BFE3-60278E551C57}" srcOrd="0" destOrd="0" presId="urn:microsoft.com/office/officeart/2008/layout/TitledPictureBlocks"/>
    <dgm:cxn modelId="{723B12AA-67B4-4053-846A-0C9E9C4A8B15}" srcId="{21B764AE-B497-43F0-A0E0-381E17904C6D}" destId="{B8018328-731E-4626-890D-1C19A1898418}" srcOrd="0" destOrd="0" parTransId="{5B22CDB2-46DA-4F3D-9003-B3EDF17AD427}" sibTransId="{3D95D841-9218-40ED-BC69-B30BF28C5475}"/>
    <dgm:cxn modelId="{D5C0E3CD-7035-4BA8-B63A-2B022BF96389}" type="presOf" srcId="{7A004904-9329-45A2-B9DE-1B1785025215}" destId="{180578A7-7A47-45DD-AE8D-9FAC09E13A3E}" srcOrd="0" destOrd="0" presId="urn:microsoft.com/office/officeart/2008/layout/TitledPictureBlocks"/>
    <dgm:cxn modelId="{75F76BCF-6A3A-490A-B2FD-5A6A9408A264}" srcId="{21B764AE-B497-43F0-A0E0-381E17904C6D}" destId="{B00A2701-5A75-4E28-A4D7-DB65C3DF3929}" srcOrd="6" destOrd="0" parTransId="{11453315-788B-4086-B189-C5717477E656}" sibTransId="{70C4F001-4DDB-47A0-B4D6-7A96DBA8804C}"/>
    <dgm:cxn modelId="{305122DD-1512-4412-A1BA-A838E375B533}" srcId="{21B764AE-B497-43F0-A0E0-381E17904C6D}" destId="{6688B8F5-73AD-4D6F-ACD7-FC1EF19294C7}" srcOrd="3" destOrd="0" parTransId="{72C5897B-AC0E-4667-9C24-00E74CACA91B}" sibTransId="{354EB08D-2CA3-4F3F-99DE-A2FA0D77B375}"/>
    <dgm:cxn modelId="{0D379CDF-7CD6-4195-BAFE-0455C814E0B4}" type="presOf" srcId="{B00A2701-5A75-4E28-A4D7-DB65C3DF3929}" destId="{A236EF78-3428-4EDD-BE26-129FB5650805}" srcOrd="0" destOrd="0" presId="urn:microsoft.com/office/officeart/2008/layout/TitledPictureBlocks"/>
    <dgm:cxn modelId="{DC4CB0E6-0361-4F81-923D-196C36A9DDDC}" srcId="{21B764AE-B497-43F0-A0E0-381E17904C6D}" destId="{934ED185-2EB6-4360-AAEE-F410892758A1}" srcOrd="7" destOrd="0" parTransId="{CE3D56E8-6378-4334-AA2D-C3737E87E368}" sibTransId="{954C5236-F6D3-4AE1-B085-AE29C0B23CB1}"/>
    <dgm:cxn modelId="{7B6D61F8-665E-4A1E-B539-D2BEF7FED372}" type="presOf" srcId="{21B764AE-B497-43F0-A0E0-381E17904C6D}" destId="{8E9EB003-3BBD-4778-92A1-0C5953B83471}" srcOrd="0" destOrd="0" presId="urn:microsoft.com/office/officeart/2008/layout/TitledPictureBlocks"/>
    <dgm:cxn modelId="{C54D45FB-CFE3-40E8-8869-267E173AFB35}" type="presOf" srcId="{4405202E-89BF-4C96-9E75-56D5B6037088}" destId="{13E844C3-A184-45FD-A3CD-D7C558BDE45E}" srcOrd="0" destOrd="0" presId="urn:microsoft.com/office/officeart/2008/layout/TitledPictureBlocks"/>
    <dgm:cxn modelId="{FF0A7997-91E3-4257-9AC5-142C6B489B00}" type="presParOf" srcId="{8E9EB003-3BBD-4778-92A1-0C5953B83471}" destId="{97CDAF34-810C-4968-BC9E-FEDF960CEE38}" srcOrd="0" destOrd="0" presId="urn:microsoft.com/office/officeart/2008/layout/TitledPictureBlocks"/>
    <dgm:cxn modelId="{1C807AEF-0D15-4D39-9BA0-DABB91DC6BB7}" type="presParOf" srcId="{97CDAF34-810C-4968-BC9E-FEDF960CEE38}" destId="{CE5F356A-01F1-4F12-AA39-CE3E3CD790FD}" srcOrd="0" destOrd="0" presId="urn:microsoft.com/office/officeart/2008/layout/TitledPictureBlocks"/>
    <dgm:cxn modelId="{017CA5EE-E2FD-43C1-BB16-9ED87B8A69D7}" type="presParOf" srcId="{97CDAF34-810C-4968-BC9E-FEDF960CEE38}" destId="{240C94F5-896C-4B47-986C-527DA9F2D6F1}" srcOrd="1" destOrd="0" presId="urn:microsoft.com/office/officeart/2008/layout/TitledPictureBlocks"/>
    <dgm:cxn modelId="{B761FB2F-0300-484E-9622-6466E52A409C}" type="presParOf" srcId="{97CDAF34-810C-4968-BC9E-FEDF960CEE38}" destId="{064F0A4C-2D68-441C-B3DB-549662D2B7A3}" srcOrd="2" destOrd="0" presId="urn:microsoft.com/office/officeart/2008/layout/TitledPictureBlocks"/>
    <dgm:cxn modelId="{EDC6AF38-9E5D-4A6A-A6F1-98888F17F414}" type="presParOf" srcId="{8E9EB003-3BBD-4778-92A1-0C5953B83471}" destId="{CC9DC948-2875-4945-A4C4-E35684C4AC13}" srcOrd="1" destOrd="0" presId="urn:microsoft.com/office/officeart/2008/layout/TitledPictureBlocks"/>
    <dgm:cxn modelId="{AF36480B-9AD5-4E33-9E4D-EABA175A01EC}" type="presParOf" srcId="{8E9EB003-3BBD-4778-92A1-0C5953B83471}" destId="{BD97D52C-BA0C-49FA-8B66-7A55A54CF02F}" srcOrd="2" destOrd="0" presId="urn:microsoft.com/office/officeart/2008/layout/TitledPictureBlocks"/>
    <dgm:cxn modelId="{DC335835-49CB-416B-A7CD-22EBCD6AEE3D}" type="presParOf" srcId="{BD97D52C-BA0C-49FA-8B66-7A55A54CF02F}" destId="{8DBD48BC-5DC5-4684-82E1-B3142C346DA6}" srcOrd="0" destOrd="0" presId="urn:microsoft.com/office/officeart/2008/layout/TitledPictureBlocks"/>
    <dgm:cxn modelId="{F21C72D4-6419-4A96-8093-1A1B30489E13}" type="presParOf" srcId="{BD97D52C-BA0C-49FA-8B66-7A55A54CF02F}" destId="{E0202269-027B-48B4-8FF2-3C364D942C60}" srcOrd="1" destOrd="0" presId="urn:microsoft.com/office/officeart/2008/layout/TitledPictureBlocks"/>
    <dgm:cxn modelId="{092A5BB1-F14C-490F-AA0D-2DE0F32F3042}" type="presParOf" srcId="{BD97D52C-BA0C-49FA-8B66-7A55A54CF02F}" destId="{2FF90AC3-9FDA-4086-A127-42C526165930}" srcOrd="2" destOrd="0" presId="urn:microsoft.com/office/officeart/2008/layout/TitledPictureBlocks"/>
    <dgm:cxn modelId="{EE6C2087-078B-4F1E-8CEE-25ACB25232F4}" type="presParOf" srcId="{8E9EB003-3BBD-4778-92A1-0C5953B83471}" destId="{9F062D10-0694-4EC3-AF3D-AAFD8A8E02F6}" srcOrd="3" destOrd="0" presId="urn:microsoft.com/office/officeart/2008/layout/TitledPictureBlocks"/>
    <dgm:cxn modelId="{484F6095-70A4-4A5E-AEDE-C598D7340B04}" type="presParOf" srcId="{8E9EB003-3BBD-4778-92A1-0C5953B83471}" destId="{D79CB38C-E3AC-4BCA-879B-D79B477EFDD6}" srcOrd="4" destOrd="0" presId="urn:microsoft.com/office/officeart/2008/layout/TitledPictureBlocks"/>
    <dgm:cxn modelId="{26E2E441-B3F5-430F-B355-CBFE9BD1F104}" type="presParOf" srcId="{D79CB38C-E3AC-4BCA-879B-D79B477EFDD6}" destId="{177A3F3F-6B48-4016-BFE3-60278E551C57}" srcOrd="0" destOrd="0" presId="urn:microsoft.com/office/officeart/2008/layout/TitledPictureBlocks"/>
    <dgm:cxn modelId="{57E92510-3663-40C4-93ED-BF9FFBB63A06}" type="presParOf" srcId="{D79CB38C-E3AC-4BCA-879B-D79B477EFDD6}" destId="{002FA49E-9350-4BAD-88DA-4300A04C4FB6}" srcOrd="1" destOrd="0" presId="urn:microsoft.com/office/officeart/2008/layout/TitledPictureBlocks"/>
    <dgm:cxn modelId="{AA99C9B3-5883-4D43-85BA-5C3BE7AB66A0}" type="presParOf" srcId="{D79CB38C-E3AC-4BCA-879B-D79B477EFDD6}" destId="{783FFD42-23A5-4493-B9DD-87F1A6645918}" srcOrd="2" destOrd="0" presId="urn:microsoft.com/office/officeart/2008/layout/TitledPictureBlocks"/>
    <dgm:cxn modelId="{B472C6BA-BBA3-441C-BC19-8E523954846A}" type="presParOf" srcId="{8E9EB003-3BBD-4778-92A1-0C5953B83471}" destId="{BB2B4AA6-6F47-4720-AB2A-CCFE9A0933A9}" srcOrd="5" destOrd="0" presId="urn:microsoft.com/office/officeart/2008/layout/TitledPictureBlocks"/>
    <dgm:cxn modelId="{722BF762-CDB1-4D30-978A-3C8A6652C68B}" type="presParOf" srcId="{8E9EB003-3BBD-4778-92A1-0C5953B83471}" destId="{35ACE739-8969-48EB-82F8-A6A2E291D061}" srcOrd="6" destOrd="0" presId="urn:microsoft.com/office/officeart/2008/layout/TitledPictureBlocks"/>
    <dgm:cxn modelId="{E58A4364-D493-430B-B1E6-827C588835C5}" type="presParOf" srcId="{35ACE739-8969-48EB-82F8-A6A2E291D061}" destId="{AFE64109-34B4-4D69-9211-1A1AD24FED58}" srcOrd="0" destOrd="0" presId="urn:microsoft.com/office/officeart/2008/layout/TitledPictureBlocks"/>
    <dgm:cxn modelId="{6FE500B2-3D22-4D28-9285-0F4FFF490F3F}" type="presParOf" srcId="{35ACE739-8969-48EB-82F8-A6A2E291D061}" destId="{A10CE62E-ABD0-4679-BE1B-4C12FD58E5D7}" srcOrd="1" destOrd="0" presId="urn:microsoft.com/office/officeart/2008/layout/TitledPictureBlocks"/>
    <dgm:cxn modelId="{2BCD5B65-7169-45C9-83F8-A70C7AC72BE4}" type="presParOf" srcId="{35ACE739-8969-48EB-82F8-A6A2E291D061}" destId="{618F2C8D-A2E6-48CE-9DD6-DB61A250A7F5}" srcOrd="2" destOrd="0" presId="urn:microsoft.com/office/officeart/2008/layout/TitledPictureBlocks"/>
    <dgm:cxn modelId="{05596E22-C050-4F13-BB99-0962E2A772AA}" type="presParOf" srcId="{8E9EB003-3BBD-4778-92A1-0C5953B83471}" destId="{8D2C7889-3BF8-42C6-BAB8-86F049B04026}" srcOrd="7" destOrd="0" presId="urn:microsoft.com/office/officeart/2008/layout/TitledPictureBlocks"/>
    <dgm:cxn modelId="{80C7AD65-7324-4095-BD2D-5B3B02C841C7}" type="presParOf" srcId="{8E9EB003-3BBD-4778-92A1-0C5953B83471}" destId="{AA3B446D-A428-47F7-9025-F5DE78706999}" srcOrd="8" destOrd="0" presId="urn:microsoft.com/office/officeart/2008/layout/TitledPictureBlocks"/>
    <dgm:cxn modelId="{934AC41A-6574-4B41-B760-DBF15582AF74}" type="presParOf" srcId="{AA3B446D-A428-47F7-9025-F5DE78706999}" destId="{13E844C3-A184-45FD-A3CD-D7C558BDE45E}" srcOrd="0" destOrd="0" presId="urn:microsoft.com/office/officeart/2008/layout/TitledPictureBlocks"/>
    <dgm:cxn modelId="{F10FB66F-6416-4DCB-B462-26A61E042BF2}" type="presParOf" srcId="{AA3B446D-A428-47F7-9025-F5DE78706999}" destId="{2B8AE5A7-BC30-44EA-B260-E35776E9BF65}" srcOrd="1" destOrd="0" presId="urn:microsoft.com/office/officeart/2008/layout/TitledPictureBlocks"/>
    <dgm:cxn modelId="{BC5EADA7-61D7-4E63-B091-E8A9AF881380}" type="presParOf" srcId="{AA3B446D-A428-47F7-9025-F5DE78706999}" destId="{4E59327F-4425-457A-9E0D-613FC51A86CA}" srcOrd="2" destOrd="0" presId="urn:microsoft.com/office/officeart/2008/layout/TitledPictureBlocks"/>
    <dgm:cxn modelId="{4D86DE4E-5138-44EE-B6E8-6BC6A4A6508D}" type="presParOf" srcId="{8E9EB003-3BBD-4778-92A1-0C5953B83471}" destId="{64BEAC47-3000-4A41-80CE-337AEFE187B2}" srcOrd="9" destOrd="0" presId="urn:microsoft.com/office/officeart/2008/layout/TitledPictureBlocks"/>
    <dgm:cxn modelId="{D870D464-6A7A-4C41-97A6-EAC318A9B288}" type="presParOf" srcId="{8E9EB003-3BBD-4778-92A1-0C5953B83471}" destId="{AF7659A1-3931-48EC-8439-708758FC6C2B}" srcOrd="10" destOrd="0" presId="urn:microsoft.com/office/officeart/2008/layout/TitledPictureBlocks"/>
    <dgm:cxn modelId="{EBE11296-D810-493B-B244-DF721CB5320E}" type="presParOf" srcId="{AF7659A1-3931-48EC-8439-708758FC6C2B}" destId="{3A89CD4D-0133-42A6-8EB0-AD5FA3144B45}" srcOrd="0" destOrd="0" presId="urn:microsoft.com/office/officeart/2008/layout/TitledPictureBlocks"/>
    <dgm:cxn modelId="{E3FE8E1B-4962-4C52-8FCA-17316F0AD357}" type="presParOf" srcId="{AF7659A1-3931-48EC-8439-708758FC6C2B}" destId="{D884477A-EDBF-4D44-B5DE-677F56A41134}" srcOrd="1" destOrd="0" presId="urn:microsoft.com/office/officeart/2008/layout/TitledPictureBlocks"/>
    <dgm:cxn modelId="{7A8F60A9-62A5-4062-8E65-048B8C9B93D9}" type="presParOf" srcId="{AF7659A1-3931-48EC-8439-708758FC6C2B}" destId="{B041A7DA-57EA-4757-A7E1-A1D3F139CA01}" srcOrd="2" destOrd="0" presId="urn:microsoft.com/office/officeart/2008/layout/TitledPictureBlocks"/>
    <dgm:cxn modelId="{A58B7403-12D3-4EC0-B772-2A0098EF67C0}" type="presParOf" srcId="{8E9EB003-3BBD-4778-92A1-0C5953B83471}" destId="{46A2AE37-0A5D-4DC1-83C1-DFF1EABC8AFF}" srcOrd="11" destOrd="0" presId="urn:microsoft.com/office/officeart/2008/layout/TitledPictureBlocks"/>
    <dgm:cxn modelId="{826C7D15-2BD7-4AE5-BEEA-CDE21B4552AC}" type="presParOf" srcId="{8E9EB003-3BBD-4778-92A1-0C5953B83471}" destId="{E91EFBB3-A471-4EA5-AA3A-02DAC89A621C}" srcOrd="12" destOrd="0" presId="urn:microsoft.com/office/officeart/2008/layout/TitledPictureBlocks"/>
    <dgm:cxn modelId="{428FAC8F-7457-4781-80BA-F6EA4466DF28}" type="presParOf" srcId="{E91EFBB3-A471-4EA5-AA3A-02DAC89A621C}" destId="{A236EF78-3428-4EDD-BE26-129FB5650805}" srcOrd="0" destOrd="0" presId="urn:microsoft.com/office/officeart/2008/layout/TitledPictureBlocks"/>
    <dgm:cxn modelId="{F6932633-3484-40F9-AAC9-D5BF5B2DF422}" type="presParOf" srcId="{E91EFBB3-A471-4EA5-AA3A-02DAC89A621C}" destId="{C8DD69B5-9569-45B4-9542-365FA5EC2DA4}" srcOrd="1" destOrd="0" presId="urn:microsoft.com/office/officeart/2008/layout/TitledPictureBlocks"/>
    <dgm:cxn modelId="{4205E1AD-E21B-457C-983D-56BB09064CD4}" type="presParOf" srcId="{E91EFBB3-A471-4EA5-AA3A-02DAC89A621C}" destId="{EA5467B6-5279-42F2-9D3D-E27A415755B2}" srcOrd="2" destOrd="0" presId="urn:microsoft.com/office/officeart/2008/layout/TitledPictureBlocks"/>
    <dgm:cxn modelId="{26904AA3-E9D5-4DEC-965F-986ECFBD24A2}" type="presParOf" srcId="{8E9EB003-3BBD-4778-92A1-0C5953B83471}" destId="{AFFD24C8-E2CA-40D8-AEB0-5D12FA810104}" srcOrd="13" destOrd="0" presId="urn:microsoft.com/office/officeart/2008/layout/TitledPictureBlocks"/>
    <dgm:cxn modelId="{EEBA4192-4145-4A10-A73C-54E0A14BF243}" type="presParOf" srcId="{8E9EB003-3BBD-4778-92A1-0C5953B83471}" destId="{BD51608D-085E-4919-9828-5B71150D5236}" srcOrd="14" destOrd="0" presId="urn:microsoft.com/office/officeart/2008/layout/TitledPictureBlocks"/>
    <dgm:cxn modelId="{3C3396CF-BF06-47B2-BCA6-79AA3EE4BE77}" type="presParOf" srcId="{BD51608D-085E-4919-9828-5B71150D5236}" destId="{A6C54405-243F-4C0A-BD44-7E05E1AEED06}" srcOrd="0" destOrd="0" presId="urn:microsoft.com/office/officeart/2008/layout/TitledPictureBlocks"/>
    <dgm:cxn modelId="{7D0DA089-5C65-4C1E-AE75-734332E09CAA}" type="presParOf" srcId="{BD51608D-085E-4919-9828-5B71150D5236}" destId="{D47E0830-805E-4849-88ED-B79BFB79E58D}" srcOrd="1" destOrd="0" presId="urn:microsoft.com/office/officeart/2008/layout/TitledPictureBlocks"/>
    <dgm:cxn modelId="{2A1E0330-F24E-4CDC-B211-C20E8B027DF7}" type="presParOf" srcId="{BD51608D-085E-4919-9828-5B71150D5236}" destId="{B49F5325-A69F-4B87-9256-083C72241988}" srcOrd="2" destOrd="0" presId="urn:microsoft.com/office/officeart/2008/layout/TitledPictureBlocks"/>
    <dgm:cxn modelId="{DAA2A242-8E13-4406-B233-7D3E5E243028}" type="presParOf" srcId="{8E9EB003-3BBD-4778-92A1-0C5953B83471}" destId="{7361490E-8D16-440A-BC18-3E405225FAA2}" srcOrd="15" destOrd="0" presId="urn:microsoft.com/office/officeart/2008/layout/TitledPictureBlocks"/>
    <dgm:cxn modelId="{13F4298B-FA94-42FB-9133-809107A17776}" type="presParOf" srcId="{8E9EB003-3BBD-4778-92A1-0C5953B83471}" destId="{351CC152-296F-4BEB-9240-758BBAC048DF}" srcOrd="16" destOrd="0" presId="urn:microsoft.com/office/officeart/2008/layout/TitledPictureBlocks"/>
    <dgm:cxn modelId="{29E0BC85-4280-46A4-AD84-6CA26C185DE5}" type="presParOf" srcId="{351CC152-296F-4BEB-9240-758BBAC048DF}" destId="{051079D7-A537-42C4-9270-9BFF50824AE0}" srcOrd="0" destOrd="0" presId="urn:microsoft.com/office/officeart/2008/layout/TitledPictureBlocks"/>
    <dgm:cxn modelId="{213A53EC-641F-425E-9F2E-EECFC025DD95}" type="presParOf" srcId="{351CC152-296F-4BEB-9240-758BBAC048DF}" destId="{622AB870-12CF-4276-9C97-32CC41E70878}" srcOrd="1" destOrd="0" presId="urn:microsoft.com/office/officeart/2008/layout/TitledPictureBlocks"/>
    <dgm:cxn modelId="{E804CF30-97F6-4CBD-8C1E-4E0E3D9CCB79}" type="presParOf" srcId="{351CC152-296F-4BEB-9240-758BBAC048DF}" destId="{9C1C0209-E211-4451-A846-0CF60DADD4B8}" srcOrd="2" destOrd="0" presId="urn:microsoft.com/office/officeart/2008/layout/TitledPictureBlocks"/>
    <dgm:cxn modelId="{05ECF3FC-60C1-47D1-B442-D45E86A576C3}" type="presParOf" srcId="{8E9EB003-3BBD-4778-92A1-0C5953B83471}" destId="{0125ECB4-3715-4748-A801-17C76DF00AAF}" srcOrd="17" destOrd="0" presId="urn:microsoft.com/office/officeart/2008/layout/TitledPictureBlocks"/>
    <dgm:cxn modelId="{58800DCD-8CAD-4FEB-B2B0-C0C130A932E9}" type="presParOf" srcId="{8E9EB003-3BBD-4778-92A1-0C5953B83471}" destId="{BA737EA4-F770-4B50-A48C-B0D6C0736753}" srcOrd="18" destOrd="0" presId="urn:microsoft.com/office/officeart/2008/layout/TitledPictureBlocks"/>
    <dgm:cxn modelId="{380A3691-EE6E-48A8-A4D1-F41392706BD4}" type="presParOf" srcId="{BA737EA4-F770-4B50-A48C-B0D6C0736753}" destId="{180578A7-7A47-45DD-AE8D-9FAC09E13A3E}" srcOrd="0" destOrd="0" presId="urn:microsoft.com/office/officeart/2008/layout/TitledPictureBlocks"/>
    <dgm:cxn modelId="{B1A1719E-DFEC-43E9-9305-C0A25CC07475}" type="presParOf" srcId="{BA737EA4-F770-4B50-A48C-B0D6C0736753}" destId="{193110BC-C04E-49C3-A731-51D62F3C6E14}" srcOrd="1" destOrd="0" presId="urn:microsoft.com/office/officeart/2008/layout/TitledPictureBlocks"/>
    <dgm:cxn modelId="{0055334E-F545-44B7-962D-D3D39DFF3E06}" type="presParOf" srcId="{BA737EA4-F770-4B50-A48C-B0D6C0736753}" destId="{25CC35C4-9805-402C-89C8-0C9FF1B00D1A}" srcOrd="2" destOrd="0" presId="urn:microsoft.com/office/officeart/2008/layout/TitledPictureBlocks"/>
    <dgm:cxn modelId="{80E3683F-B4BA-4F79-8115-4CE8081FD1B1}" type="presParOf" srcId="{8E9EB003-3BBD-4778-92A1-0C5953B83471}" destId="{E31F1712-F033-4477-95A3-119845EA3D08}" srcOrd="19" destOrd="0" presId="urn:microsoft.com/office/officeart/2008/layout/TitledPictureBlocks"/>
    <dgm:cxn modelId="{D513BC92-C508-4009-92C5-EC3C565F7FFC}" type="presParOf" srcId="{8E9EB003-3BBD-4778-92A1-0C5953B83471}" destId="{D7D55D08-87E5-4742-8CA3-952BC82FE52C}" srcOrd="20" destOrd="0" presId="urn:microsoft.com/office/officeart/2008/layout/TitledPictureBlocks"/>
    <dgm:cxn modelId="{649A09A2-3669-4D3B-A4D1-E7EB6F186ED0}" type="presParOf" srcId="{D7D55D08-87E5-4742-8CA3-952BC82FE52C}" destId="{F1A17467-31F6-4F7D-9C9D-37E962510EF5}" srcOrd="0" destOrd="0" presId="urn:microsoft.com/office/officeart/2008/layout/TitledPictureBlocks"/>
    <dgm:cxn modelId="{4A20E6A1-9DF3-4102-BCF9-E2FB13890B27}" type="presParOf" srcId="{D7D55D08-87E5-4742-8CA3-952BC82FE52C}" destId="{66022B2A-3946-4B8E-BB25-BFA84BC81AB4}" srcOrd="1" destOrd="0" presId="urn:microsoft.com/office/officeart/2008/layout/TitledPictureBlocks"/>
    <dgm:cxn modelId="{B2D2DF37-C464-41CD-9836-D3BE138A46A8}" type="presParOf" srcId="{D7D55D08-87E5-4742-8CA3-952BC82FE52C}" destId="{146AD6B8-6C99-4EE4-92C1-CF943CAD920B}" srcOrd="2" destOrd="0" presId="urn:microsoft.com/office/officeart/2008/layout/TitledPictureBlocks"/>
    <dgm:cxn modelId="{0470FF02-2AD4-4AD1-9FEE-C88D177782D6}" type="presParOf" srcId="{8E9EB003-3BBD-4778-92A1-0C5953B83471}" destId="{FF56C02D-4CEA-47D5-B8DD-B13C3EBF2195}" srcOrd="21" destOrd="0" presId="urn:microsoft.com/office/officeart/2008/layout/TitledPictureBlocks"/>
    <dgm:cxn modelId="{6486E9A5-47AC-4DB2-AE78-9CC06D8515BC}" type="presParOf" srcId="{8E9EB003-3BBD-4778-92A1-0C5953B83471}" destId="{B1DF9DA9-717B-4557-8B50-5D9DB84DBB22}" srcOrd="22" destOrd="0" presId="urn:microsoft.com/office/officeart/2008/layout/TitledPictureBlocks"/>
    <dgm:cxn modelId="{F1E75A88-7CCF-49E2-9655-A3D71C0B990A}" type="presParOf" srcId="{B1DF9DA9-717B-4557-8B50-5D9DB84DBB22}" destId="{F33BFD16-D18C-4D25-BFFE-00F6F9614BB6}" srcOrd="0" destOrd="0" presId="urn:microsoft.com/office/officeart/2008/layout/TitledPictureBlocks"/>
    <dgm:cxn modelId="{31E61FF2-D514-45C5-8EF1-ADC2496AC46E}" type="presParOf" srcId="{B1DF9DA9-717B-4557-8B50-5D9DB84DBB22}" destId="{3E2D19F9-FFA1-4AC3-9B54-0A3D72059959}" srcOrd="1" destOrd="0" presId="urn:microsoft.com/office/officeart/2008/layout/TitledPictureBlocks"/>
    <dgm:cxn modelId="{23344803-1EB1-44D5-B819-FDD8D84C1DD5}" type="presParOf" srcId="{B1DF9DA9-717B-4557-8B50-5D9DB84DBB22}" destId="{6F6AA7B5-1C30-4E6E-8158-98666B489CA0}" srcOrd="2" destOrd="0" presId="urn:microsoft.com/office/officeart/2008/layout/Titled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C94F5-896C-4B47-986C-527DA9F2D6F1}">
      <dsp:nvSpPr>
        <dsp:cNvPr id="0" name=""/>
        <dsp:cNvSpPr/>
      </dsp:nvSpPr>
      <dsp:spPr>
        <a:xfrm>
          <a:off x="670808" y="505079"/>
          <a:ext cx="1796066" cy="1521796"/>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5F356A-01F1-4F12-AA39-CE3E3CD790FD}">
      <dsp:nvSpPr>
        <dsp:cNvPr id="0" name=""/>
        <dsp:cNvSpPr/>
      </dsp:nvSpPr>
      <dsp:spPr>
        <a:xfrm>
          <a:off x="670808" y="90408"/>
          <a:ext cx="1796066" cy="511042"/>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tx1"/>
              </a:solidFill>
            </a:rPr>
            <a:t>Medicina General</a:t>
          </a:r>
        </a:p>
      </dsp:txBody>
      <dsp:txXfrm>
        <a:off x="670808" y="90408"/>
        <a:ext cx="1796066" cy="511042"/>
      </dsp:txXfrm>
    </dsp:sp>
    <dsp:sp modelId="{E0202269-027B-48B4-8FF2-3C364D942C60}">
      <dsp:nvSpPr>
        <dsp:cNvPr id="0" name=""/>
        <dsp:cNvSpPr/>
      </dsp:nvSpPr>
      <dsp:spPr>
        <a:xfrm>
          <a:off x="3396796" y="513413"/>
          <a:ext cx="1796066" cy="1521796"/>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BD48BC-5DC5-4684-82E1-B3142C346DA6}">
      <dsp:nvSpPr>
        <dsp:cNvPr id="0" name=""/>
        <dsp:cNvSpPr/>
      </dsp:nvSpPr>
      <dsp:spPr>
        <a:xfrm>
          <a:off x="3396796" y="82074"/>
          <a:ext cx="1796066" cy="544377"/>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tx1"/>
              </a:solidFill>
            </a:rPr>
            <a:t>Psiquiatría</a:t>
          </a:r>
        </a:p>
      </dsp:txBody>
      <dsp:txXfrm>
        <a:off x="3396796" y="82074"/>
        <a:ext cx="1796066" cy="544377"/>
      </dsp:txXfrm>
    </dsp:sp>
    <dsp:sp modelId="{002FA49E-9350-4BAD-88DA-4300A04C4FB6}">
      <dsp:nvSpPr>
        <dsp:cNvPr id="0" name=""/>
        <dsp:cNvSpPr/>
      </dsp:nvSpPr>
      <dsp:spPr>
        <a:xfrm>
          <a:off x="6122783" y="507921"/>
          <a:ext cx="1796066" cy="1521796"/>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7A3F3F-6B48-4016-BFE3-60278E551C57}">
      <dsp:nvSpPr>
        <dsp:cNvPr id="0" name=""/>
        <dsp:cNvSpPr/>
      </dsp:nvSpPr>
      <dsp:spPr>
        <a:xfrm>
          <a:off x="6122783" y="87566"/>
          <a:ext cx="1796066" cy="522409"/>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tx1"/>
              </a:solidFill>
            </a:rPr>
            <a:t>Neurología</a:t>
          </a:r>
        </a:p>
      </dsp:txBody>
      <dsp:txXfrm>
        <a:off x="6122783" y="87566"/>
        <a:ext cx="1796066" cy="522409"/>
      </dsp:txXfrm>
    </dsp:sp>
    <dsp:sp modelId="{A10CE62E-ABD0-4679-BE1B-4C12FD58E5D7}">
      <dsp:nvSpPr>
        <dsp:cNvPr id="0" name=""/>
        <dsp:cNvSpPr/>
      </dsp:nvSpPr>
      <dsp:spPr>
        <a:xfrm>
          <a:off x="8848771" y="507921"/>
          <a:ext cx="1796066" cy="1521796"/>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E64109-34B4-4D69-9211-1A1AD24FED58}">
      <dsp:nvSpPr>
        <dsp:cNvPr id="0" name=""/>
        <dsp:cNvSpPr/>
      </dsp:nvSpPr>
      <dsp:spPr>
        <a:xfrm>
          <a:off x="8848771" y="87566"/>
          <a:ext cx="1796066" cy="522409"/>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tx1"/>
              </a:solidFill>
            </a:rPr>
            <a:t>Psicología</a:t>
          </a:r>
        </a:p>
      </dsp:txBody>
      <dsp:txXfrm>
        <a:off x="8848771" y="87566"/>
        <a:ext cx="1796066" cy="522409"/>
      </dsp:txXfrm>
    </dsp:sp>
    <dsp:sp modelId="{2B8AE5A7-BC30-44EA-B260-E35776E9BF65}">
      <dsp:nvSpPr>
        <dsp:cNvPr id="0" name=""/>
        <dsp:cNvSpPr/>
      </dsp:nvSpPr>
      <dsp:spPr>
        <a:xfrm>
          <a:off x="670808" y="2814932"/>
          <a:ext cx="1796066" cy="1521796"/>
        </a:xfrm>
        <a:prstGeom prst="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E844C3-A184-45FD-A3CD-D7C558BDE45E}">
      <dsp:nvSpPr>
        <dsp:cNvPr id="0" name=""/>
        <dsp:cNvSpPr/>
      </dsp:nvSpPr>
      <dsp:spPr>
        <a:xfrm>
          <a:off x="670808" y="2384411"/>
          <a:ext cx="1796066" cy="542741"/>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tx1"/>
              </a:solidFill>
            </a:rPr>
            <a:t>Terapia ocupacional</a:t>
          </a:r>
        </a:p>
      </dsp:txBody>
      <dsp:txXfrm>
        <a:off x="670808" y="2384411"/>
        <a:ext cx="1796066" cy="542741"/>
      </dsp:txXfrm>
    </dsp:sp>
    <dsp:sp modelId="{D884477A-EDBF-4D44-B5DE-677F56A41134}">
      <dsp:nvSpPr>
        <dsp:cNvPr id="0" name=""/>
        <dsp:cNvSpPr/>
      </dsp:nvSpPr>
      <dsp:spPr>
        <a:xfrm>
          <a:off x="3396796" y="2831600"/>
          <a:ext cx="1796066" cy="1521796"/>
        </a:xfrm>
        <a:prstGeom prst="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89CD4D-0133-42A6-8EB0-AD5FA3144B45}">
      <dsp:nvSpPr>
        <dsp:cNvPr id="0" name=""/>
        <dsp:cNvSpPr/>
      </dsp:nvSpPr>
      <dsp:spPr>
        <a:xfrm>
          <a:off x="3396796" y="2367742"/>
          <a:ext cx="1796066" cy="609417"/>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dirty="0">
              <a:solidFill>
                <a:schemeClr val="tx1"/>
              </a:solidFill>
            </a:rPr>
            <a:t>Electroencefalograma</a:t>
          </a:r>
        </a:p>
      </dsp:txBody>
      <dsp:txXfrm>
        <a:off x="3396796" y="2367742"/>
        <a:ext cx="1796066" cy="609417"/>
      </dsp:txXfrm>
    </dsp:sp>
    <dsp:sp modelId="{C8DD69B5-9569-45B4-9542-365FA5EC2DA4}">
      <dsp:nvSpPr>
        <dsp:cNvPr id="0" name=""/>
        <dsp:cNvSpPr/>
      </dsp:nvSpPr>
      <dsp:spPr>
        <a:xfrm>
          <a:off x="6122783" y="2831600"/>
          <a:ext cx="1796066" cy="1521796"/>
        </a:xfrm>
        <a:prstGeom prst="rect">
          <a:avLst/>
        </a:prstGeom>
        <a:blipFill rotWithShape="1">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36EF78-3428-4EDD-BE26-129FB5650805}">
      <dsp:nvSpPr>
        <dsp:cNvPr id="0" name=""/>
        <dsp:cNvSpPr/>
      </dsp:nvSpPr>
      <dsp:spPr>
        <a:xfrm>
          <a:off x="6122783" y="2367742"/>
          <a:ext cx="1796066" cy="609417"/>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tx1"/>
              </a:solidFill>
            </a:rPr>
            <a:t>Farmacia</a:t>
          </a:r>
        </a:p>
      </dsp:txBody>
      <dsp:txXfrm>
        <a:off x="6122783" y="2367742"/>
        <a:ext cx="1796066" cy="609417"/>
      </dsp:txXfrm>
    </dsp:sp>
    <dsp:sp modelId="{D47E0830-805E-4849-88ED-B79BFB79E58D}">
      <dsp:nvSpPr>
        <dsp:cNvPr id="0" name=""/>
        <dsp:cNvSpPr/>
      </dsp:nvSpPr>
      <dsp:spPr>
        <a:xfrm>
          <a:off x="8848771" y="2923277"/>
          <a:ext cx="1796066" cy="1521796"/>
        </a:xfrm>
        <a:prstGeom prst="rect">
          <a:avLst/>
        </a:prstGeom>
        <a:blipFill rotWithShape="1">
          <a:blip xmlns:r="http://schemas.openxmlformats.org/officeDocument/2006/relationships" r:embed="rId8"/>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C54405-243F-4C0A-BD44-7E05E1AEED06}">
      <dsp:nvSpPr>
        <dsp:cNvPr id="0" name=""/>
        <dsp:cNvSpPr/>
      </dsp:nvSpPr>
      <dsp:spPr>
        <a:xfrm>
          <a:off x="8848771" y="2276065"/>
          <a:ext cx="1796066" cy="976123"/>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tx1"/>
              </a:solidFill>
            </a:rPr>
            <a:t>Internación consumidor sustancias psicoactivas</a:t>
          </a:r>
        </a:p>
      </dsp:txBody>
      <dsp:txXfrm>
        <a:off x="8848771" y="2276065"/>
        <a:ext cx="1796066" cy="976123"/>
      </dsp:txXfrm>
    </dsp:sp>
    <dsp:sp modelId="{622AB870-12CF-4276-9C97-32CC41E70878}">
      <dsp:nvSpPr>
        <dsp:cNvPr id="0" name=""/>
        <dsp:cNvSpPr/>
      </dsp:nvSpPr>
      <dsp:spPr>
        <a:xfrm>
          <a:off x="670808" y="5194744"/>
          <a:ext cx="1796066" cy="1521796"/>
        </a:xfrm>
        <a:prstGeom prst="rect">
          <a:avLst/>
        </a:prstGeom>
        <a:blipFill rotWithShape="1">
          <a:blip xmlns:r="http://schemas.openxmlformats.org/officeDocument/2006/relationships" r:embed="rId9"/>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1079D7-A537-42C4-9270-9BFF50824AE0}">
      <dsp:nvSpPr>
        <dsp:cNvPr id="0" name=""/>
        <dsp:cNvSpPr/>
      </dsp:nvSpPr>
      <dsp:spPr>
        <a:xfrm>
          <a:off x="670808" y="4745315"/>
          <a:ext cx="1796066" cy="580557"/>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solidFill>
                <a:schemeClr val="tx1"/>
              </a:solidFill>
            </a:rPr>
            <a:t>Internación en salud mental</a:t>
          </a:r>
        </a:p>
      </dsp:txBody>
      <dsp:txXfrm>
        <a:off x="670808" y="4745315"/>
        <a:ext cx="1796066" cy="580557"/>
      </dsp:txXfrm>
    </dsp:sp>
    <dsp:sp modelId="{193110BC-C04E-49C3-A731-51D62F3C6E14}">
      <dsp:nvSpPr>
        <dsp:cNvPr id="0" name=""/>
        <dsp:cNvSpPr/>
      </dsp:nvSpPr>
      <dsp:spPr>
        <a:xfrm>
          <a:off x="3396796" y="5175766"/>
          <a:ext cx="1796066" cy="1521796"/>
        </a:xfrm>
        <a:prstGeom prst="rect">
          <a:avLst/>
        </a:prstGeom>
        <a:blipFill rotWithShape="1">
          <a:blip xmlns:r="http://schemas.openxmlformats.org/officeDocument/2006/relationships" r:embed="rId10"/>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0578A7-7A47-45DD-AE8D-9FAC09E13A3E}">
      <dsp:nvSpPr>
        <dsp:cNvPr id="0" name=""/>
        <dsp:cNvSpPr/>
      </dsp:nvSpPr>
      <dsp:spPr>
        <a:xfrm>
          <a:off x="3396796" y="4764293"/>
          <a:ext cx="1796066" cy="504645"/>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solidFill>
                <a:schemeClr val="tx1"/>
              </a:solidFill>
            </a:rPr>
            <a:t>Laboratorio Clínico</a:t>
          </a:r>
        </a:p>
      </dsp:txBody>
      <dsp:txXfrm>
        <a:off x="3396796" y="4764293"/>
        <a:ext cx="1796066" cy="504645"/>
      </dsp:txXfrm>
    </dsp:sp>
    <dsp:sp modelId="{66022B2A-3946-4B8E-BB25-BFA84BC81AB4}">
      <dsp:nvSpPr>
        <dsp:cNvPr id="0" name=""/>
        <dsp:cNvSpPr/>
      </dsp:nvSpPr>
      <dsp:spPr>
        <a:xfrm>
          <a:off x="6122783" y="5194744"/>
          <a:ext cx="1796066" cy="1521796"/>
        </a:xfrm>
        <a:prstGeom prst="rect">
          <a:avLst/>
        </a:prstGeom>
        <a:blipFill rotWithShape="1">
          <a:blip xmlns:r="http://schemas.openxmlformats.org/officeDocument/2006/relationships" r:embed="rId1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A17467-31F6-4F7D-9C9D-37E962510EF5}">
      <dsp:nvSpPr>
        <dsp:cNvPr id="0" name=""/>
        <dsp:cNvSpPr/>
      </dsp:nvSpPr>
      <dsp:spPr>
        <a:xfrm>
          <a:off x="6122783" y="4745315"/>
          <a:ext cx="1796066" cy="580557"/>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solidFill>
                <a:schemeClr val="tx1"/>
              </a:solidFill>
            </a:rPr>
            <a:t>Urgencias </a:t>
          </a:r>
        </a:p>
      </dsp:txBody>
      <dsp:txXfrm>
        <a:off x="6122783" y="4745315"/>
        <a:ext cx="1796066" cy="580557"/>
      </dsp:txXfrm>
    </dsp:sp>
    <dsp:sp modelId="{3E2D19F9-FFA1-4AC3-9B54-0A3D72059959}">
      <dsp:nvSpPr>
        <dsp:cNvPr id="0" name=""/>
        <dsp:cNvSpPr/>
      </dsp:nvSpPr>
      <dsp:spPr>
        <a:xfrm>
          <a:off x="8848771" y="5254129"/>
          <a:ext cx="1796066" cy="1521796"/>
        </a:xfrm>
        <a:prstGeom prst="rect">
          <a:avLst/>
        </a:prstGeom>
        <a:blipFill rotWithShape="1">
          <a:blip xmlns:r="http://schemas.openxmlformats.org/officeDocument/2006/relationships" r:embed="rId1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3BFD16-D18C-4D25-BFFE-00F6F9614BB6}">
      <dsp:nvSpPr>
        <dsp:cNvPr id="0" name=""/>
        <dsp:cNvSpPr/>
      </dsp:nvSpPr>
      <dsp:spPr>
        <a:xfrm>
          <a:off x="8848771" y="4685929"/>
          <a:ext cx="1796066" cy="818098"/>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solidFill>
                <a:schemeClr val="tx1"/>
              </a:solidFill>
            </a:rPr>
            <a:t>Transporte Asistencial básico</a:t>
          </a:r>
        </a:p>
      </dsp:txBody>
      <dsp:txXfrm>
        <a:off x="8848771" y="4685929"/>
        <a:ext cx="1796066" cy="818098"/>
      </dsp:txXfrm>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9449E360-51B9-4187-919E-66813F9A9F31}" type="datetimeFigureOut">
              <a:rPr lang="es-CO" smtClean="0"/>
              <a:t>22/04/2021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8419869-BE13-4089-8B46-D7FBE85F9696}" type="slidenum">
              <a:rPr lang="es-CO" smtClean="0"/>
              <a:t>‹Nº›</a:t>
            </a:fld>
            <a:endParaRPr lang="es-CO"/>
          </a:p>
        </p:txBody>
      </p:sp>
    </p:spTree>
    <p:extLst>
      <p:ext uri="{BB962C8B-B14F-4D97-AF65-F5344CB8AC3E}">
        <p14:creationId xmlns:p14="http://schemas.microsoft.com/office/powerpoint/2010/main" val="1447540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449E360-51B9-4187-919E-66813F9A9F31}" type="datetimeFigureOut">
              <a:rPr lang="es-CO" smtClean="0"/>
              <a:t>22/04/2021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8419869-BE13-4089-8B46-D7FBE85F9696}" type="slidenum">
              <a:rPr lang="es-CO" smtClean="0"/>
              <a:t>‹Nº›</a:t>
            </a:fld>
            <a:endParaRPr lang="es-CO"/>
          </a:p>
        </p:txBody>
      </p:sp>
    </p:spTree>
    <p:extLst>
      <p:ext uri="{BB962C8B-B14F-4D97-AF65-F5344CB8AC3E}">
        <p14:creationId xmlns:p14="http://schemas.microsoft.com/office/powerpoint/2010/main" val="1944661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449E360-51B9-4187-919E-66813F9A9F31}" type="datetimeFigureOut">
              <a:rPr lang="es-CO" smtClean="0"/>
              <a:t>22/04/2021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8419869-BE13-4089-8B46-D7FBE85F9696}" type="slidenum">
              <a:rPr lang="es-CO" smtClean="0"/>
              <a:t>‹Nº›</a:t>
            </a:fld>
            <a:endParaRPr lang="es-CO"/>
          </a:p>
        </p:txBody>
      </p:sp>
    </p:spTree>
    <p:extLst>
      <p:ext uri="{BB962C8B-B14F-4D97-AF65-F5344CB8AC3E}">
        <p14:creationId xmlns:p14="http://schemas.microsoft.com/office/powerpoint/2010/main" val="98429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449E360-51B9-4187-919E-66813F9A9F31}" type="datetimeFigureOut">
              <a:rPr lang="es-CO" smtClean="0"/>
              <a:t>22/04/2021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8419869-BE13-4089-8B46-D7FBE85F9696}" type="slidenum">
              <a:rPr lang="es-CO" smtClean="0"/>
              <a:t>‹Nº›</a:t>
            </a:fld>
            <a:endParaRPr lang="es-CO"/>
          </a:p>
        </p:txBody>
      </p:sp>
    </p:spTree>
    <p:extLst>
      <p:ext uri="{BB962C8B-B14F-4D97-AF65-F5344CB8AC3E}">
        <p14:creationId xmlns:p14="http://schemas.microsoft.com/office/powerpoint/2010/main" val="260252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9449E360-51B9-4187-919E-66813F9A9F31}" type="datetimeFigureOut">
              <a:rPr lang="es-CO" smtClean="0"/>
              <a:t>22/04/2021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8419869-BE13-4089-8B46-D7FBE85F9696}" type="slidenum">
              <a:rPr lang="es-CO" smtClean="0"/>
              <a:t>‹Nº›</a:t>
            </a:fld>
            <a:endParaRPr lang="es-CO"/>
          </a:p>
        </p:txBody>
      </p:sp>
    </p:spTree>
    <p:extLst>
      <p:ext uri="{BB962C8B-B14F-4D97-AF65-F5344CB8AC3E}">
        <p14:creationId xmlns:p14="http://schemas.microsoft.com/office/powerpoint/2010/main" val="246015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9449E360-51B9-4187-919E-66813F9A9F31}" type="datetimeFigureOut">
              <a:rPr lang="es-CO" smtClean="0"/>
              <a:t>22/04/2021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D8419869-BE13-4089-8B46-D7FBE85F9696}" type="slidenum">
              <a:rPr lang="es-CO" smtClean="0"/>
              <a:t>‹Nº›</a:t>
            </a:fld>
            <a:endParaRPr lang="es-CO"/>
          </a:p>
        </p:txBody>
      </p:sp>
    </p:spTree>
    <p:extLst>
      <p:ext uri="{BB962C8B-B14F-4D97-AF65-F5344CB8AC3E}">
        <p14:creationId xmlns:p14="http://schemas.microsoft.com/office/powerpoint/2010/main" val="1683098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9449E360-51B9-4187-919E-66813F9A9F31}" type="datetimeFigureOut">
              <a:rPr lang="es-CO" smtClean="0"/>
              <a:t>22/04/2021</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D8419869-BE13-4089-8B46-D7FBE85F9696}" type="slidenum">
              <a:rPr lang="es-CO" smtClean="0"/>
              <a:t>‹Nº›</a:t>
            </a:fld>
            <a:endParaRPr lang="es-CO"/>
          </a:p>
        </p:txBody>
      </p:sp>
    </p:spTree>
    <p:extLst>
      <p:ext uri="{BB962C8B-B14F-4D97-AF65-F5344CB8AC3E}">
        <p14:creationId xmlns:p14="http://schemas.microsoft.com/office/powerpoint/2010/main" val="4281581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9449E360-51B9-4187-919E-66813F9A9F31}" type="datetimeFigureOut">
              <a:rPr lang="es-CO" smtClean="0"/>
              <a:t>22/04/2021</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D8419869-BE13-4089-8B46-D7FBE85F9696}" type="slidenum">
              <a:rPr lang="es-CO" smtClean="0"/>
              <a:t>‹Nº›</a:t>
            </a:fld>
            <a:endParaRPr lang="es-CO"/>
          </a:p>
        </p:txBody>
      </p:sp>
    </p:spTree>
    <p:extLst>
      <p:ext uri="{BB962C8B-B14F-4D97-AF65-F5344CB8AC3E}">
        <p14:creationId xmlns:p14="http://schemas.microsoft.com/office/powerpoint/2010/main" val="313828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449E360-51B9-4187-919E-66813F9A9F31}" type="datetimeFigureOut">
              <a:rPr lang="es-CO" smtClean="0"/>
              <a:t>22/04/2021</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D8419869-BE13-4089-8B46-D7FBE85F9696}" type="slidenum">
              <a:rPr lang="es-CO" smtClean="0"/>
              <a:t>‹Nº›</a:t>
            </a:fld>
            <a:endParaRPr lang="es-CO"/>
          </a:p>
        </p:txBody>
      </p:sp>
    </p:spTree>
    <p:extLst>
      <p:ext uri="{BB962C8B-B14F-4D97-AF65-F5344CB8AC3E}">
        <p14:creationId xmlns:p14="http://schemas.microsoft.com/office/powerpoint/2010/main" val="1527700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449E360-51B9-4187-919E-66813F9A9F31}" type="datetimeFigureOut">
              <a:rPr lang="es-CO" smtClean="0"/>
              <a:t>22/04/2021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D8419869-BE13-4089-8B46-D7FBE85F9696}" type="slidenum">
              <a:rPr lang="es-CO" smtClean="0"/>
              <a:t>‹Nº›</a:t>
            </a:fld>
            <a:endParaRPr lang="es-CO"/>
          </a:p>
        </p:txBody>
      </p:sp>
    </p:spTree>
    <p:extLst>
      <p:ext uri="{BB962C8B-B14F-4D97-AF65-F5344CB8AC3E}">
        <p14:creationId xmlns:p14="http://schemas.microsoft.com/office/powerpoint/2010/main" val="587032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449E360-51B9-4187-919E-66813F9A9F31}" type="datetimeFigureOut">
              <a:rPr lang="es-CO" smtClean="0"/>
              <a:t>22/04/2021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D8419869-BE13-4089-8B46-D7FBE85F9696}" type="slidenum">
              <a:rPr lang="es-CO" smtClean="0"/>
              <a:t>‹Nº›</a:t>
            </a:fld>
            <a:endParaRPr lang="es-CO"/>
          </a:p>
        </p:txBody>
      </p:sp>
    </p:spTree>
    <p:extLst>
      <p:ext uri="{BB962C8B-B14F-4D97-AF65-F5344CB8AC3E}">
        <p14:creationId xmlns:p14="http://schemas.microsoft.com/office/powerpoint/2010/main" val="3551173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9E360-51B9-4187-919E-66813F9A9F31}" type="datetimeFigureOut">
              <a:rPr lang="es-CO" smtClean="0"/>
              <a:t>22/04/2021</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19869-BE13-4089-8B46-D7FBE85F9696}" type="slidenum">
              <a:rPr lang="es-CO" smtClean="0"/>
              <a:t>‹Nº›</a:t>
            </a:fld>
            <a:endParaRPr lang="es-CO"/>
          </a:p>
        </p:txBody>
      </p:sp>
    </p:spTree>
    <p:extLst>
      <p:ext uri="{BB962C8B-B14F-4D97-AF65-F5344CB8AC3E}">
        <p14:creationId xmlns:p14="http://schemas.microsoft.com/office/powerpoint/2010/main" val="237943104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pn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1.png"/><Relationship Id="rId7" Type="http://schemas.microsoft.com/office/2007/relationships/hdphoto" Target="../media/hdphoto11.wdp"/><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10.wdp"/><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3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9.jpg"/><Relationship Id="rId4" Type="http://schemas.openxmlformats.org/officeDocument/2006/relationships/image" Target="../media/image78.jpg"/></Relationships>
</file>

<file path=ppt/slides/_rels/slide4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81.jpg"/></Relationships>
</file>

<file path=ppt/slides/_rels/slide4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4" Type="http://schemas.microsoft.com/office/2007/relationships/hdphoto" Target="../media/hdphoto15.wdp"/></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94.png"/><Relationship Id="rId4" Type="http://schemas.microsoft.com/office/2007/relationships/hdphoto" Target="../media/hdphoto16.wdp"/></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18.wdp"/><Relationship Id="rId2" Type="http://schemas.openxmlformats.org/officeDocument/2006/relationships/image" Target="../media/image95.jpe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0.png"/><Relationship Id="rId1" Type="http://schemas.openxmlformats.org/officeDocument/2006/relationships/slideLayout" Target="../slideLayouts/slideLayout1.xml"/><Relationship Id="rId5" Type="http://schemas.microsoft.com/office/2007/relationships/hdphoto" Target="../media/hdphoto18.wdp"/><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8.wdp"/><Relationship Id="rId7" Type="http://schemas.openxmlformats.org/officeDocument/2006/relationships/image" Target="../media/image97.png"/><Relationship Id="rId2" Type="http://schemas.openxmlformats.org/officeDocument/2006/relationships/image" Target="../media/image99.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102.png"/><Relationship Id="rId4" Type="http://schemas.openxmlformats.org/officeDocument/2006/relationships/image" Target="../media/image101.jpg"/></Relationships>
</file>

<file path=ppt/slides/_rels/slide5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4.pn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5.png"/><Relationship Id="rId7" Type="http://schemas.openxmlformats.org/officeDocument/2006/relationships/diagramQuickStyle" Target="../diagrams/quickStyle1.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8.wdp"/><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190" t="2792" r="6761" b="2363"/>
          <a:stretch/>
        </p:blipFill>
        <p:spPr>
          <a:xfrm>
            <a:off x="0" y="0"/>
            <a:ext cx="12192000" cy="8870868"/>
          </a:xfrm>
          <a:prstGeom prst="rect">
            <a:avLst/>
          </a:prstGeom>
        </p:spPr>
      </p:pic>
      <p:pic>
        <p:nvPicPr>
          <p:cNvPr id="8" name="Picture 2" descr="Gobernación de Norte de Santan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6370" y="76642"/>
            <a:ext cx="3121039" cy="1074698"/>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p:cNvSpPr txBox="1">
            <a:spLocks/>
          </p:cNvSpPr>
          <p:nvPr/>
        </p:nvSpPr>
        <p:spPr>
          <a:xfrm>
            <a:off x="903325" y="2878158"/>
            <a:ext cx="10385347" cy="109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itannic Bold" panose="020B0903060703020204" pitchFamily="34" charset="0"/>
              </a:rPr>
              <a:t>RENDICIÓN DE CUENTAS</a:t>
            </a:r>
          </a:p>
          <a:p>
            <a:pPr algn="ctr"/>
            <a:r>
              <a:rPr lang="es-C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itannic Bold" panose="020B0903060703020204" pitchFamily="34" charset="0"/>
              </a:rPr>
              <a:t>VIGENCIA  2020</a:t>
            </a:r>
          </a:p>
          <a:p>
            <a:pPr algn="ctr"/>
            <a:endParaRPr lang="es-CO" sz="6600" dirty="0">
              <a:solidFill>
                <a:schemeClr val="bg1"/>
              </a:solidFill>
              <a:effectLst>
                <a:outerShdw blurRad="50800" dist="38100" dir="2700000" algn="tl" rotWithShape="0">
                  <a:prstClr val="black">
                    <a:alpha val="40000"/>
                  </a:prstClr>
                </a:outerShdw>
              </a:effectLst>
              <a:latin typeface="Britannic Bold" panose="020B0903060703020204" pitchFamily="34" charset="0"/>
            </a:endParaRPr>
          </a:p>
        </p:txBody>
      </p:sp>
      <p:sp>
        <p:nvSpPr>
          <p:cNvPr id="10" name="Título 1"/>
          <p:cNvSpPr txBox="1">
            <a:spLocks/>
          </p:cNvSpPr>
          <p:nvPr/>
        </p:nvSpPr>
        <p:spPr>
          <a:xfrm>
            <a:off x="1700210" y="4476103"/>
            <a:ext cx="8791575" cy="1069650"/>
          </a:xfrm>
          <a:prstGeom prst="rect">
            <a:avLst/>
          </a:prstGeom>
        </p:spPr>
        <p:txBody>
          <a:bodyPr vert="horz" lIns="91440" tIns="45720" rIns="91440" bIns="45720" rtlCol="0" anchor="b">
            <a:normAutofit lnSpcReduction="10000"/>
            <a:scene3d>
              <a:camera prst="orthographicFront"/>
              <a:lightRig rig="threePt" dir="t"/>
            </a:scene3d>
            <a:sp3d extrusionH="57150">
              <a:bevelT w="50800" h="38100" prst="rible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600" dirty="0">
                <a:solidFill>
                  <a:schemeClr val="bg1"/>
                </a:solidFill>
                <a:effectLst>
                  <a:glow rad="63500">
                    <a:schemeClr val="accent5">
                      <a:satMod val="175000"/>
                      <a:alpha val="40000"/>
                    </a:schemeClr>
                  </a:glow>
                  <a:outerShdw blurRad="50800" dist="38100" dir="2700000" algn="tl" rotWithShape="0">
                    <a:prstClr val="black">
                      <a:alpha val="40000"/>
                    </a:prstClr>
                  </a:outerShdw>
                </a:effectLst>
                <a:latin typeface="Britannic Bold" panose="020B0903060703020204" pitchFamily="34" charset="0"/>
              </a:rPr>
              <a:t>JESÚS EMILIO RINCÓN VERA </a:t>
            </a:r>
          </a:p>
          <a:p>
            <a:r>
              <a:rPr lang="es-CO" sz="3600" dirty="0">
                <a:solidFill>
                  <a:schemeClr val="bg1"/>
                </a:solidFill>
                <a:effectLst>
                  <a:glow rad="63500">
                    <a:schemeClr val="accent5">
                      <a:satMod val="175000"/>
                      <a:alpha val="40000"/>
                    </a:schemeClr>
                  </a:glow>
                  <a:outerShdw blurRad="50800" dist="38100" dir="2700000" algn="tl" rotWithShape="0">
                    <a:prstClr val="black">
                      <a:alpha val="40000"/>
                    </a:prstClr>
                  </a:outerShdw>
                </a:effectLst>
                <a:latin typeface="Britannic Bold" panose="020B0903060703020204" pitchFamily="34" charset="0"/>
              </a:rPr>
              <a:t>GERENTE</a:t>
            </a:r>
          </a:p>
        </p:txBody>
      </p:sp>
      <p:pic>
        <p:nvPicPr>
          <p:cNvPr id="18" name="Imagen 1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0489" y="191217"/>
            <a:ext cx="3672696" cy="767707"/>
          </a:xfrm>
          <a:prstGeom prst="rect">
            <a:avLst/>
          </a:prstGeom>
        </p:spPr>
      </p:pic>
      <p:pic>
        <p:nvPicPr>
          <p:cNvPr id="19" name="Imagen 18"/>
          <p:cNvPicPr>
            <a:picLocks noChangeAspect="1"/>
          </p:cNvPicPr>
          <p:nvPr/>
        </p:nvPicPr>
        <p:blipFill rotWithShape="1">
          <a:blip r:embed="rId7">
            <a:extLst>
              <a:ext uri="{BEBA8EAE-BF5A-486C-A8C5-ECC9F3942E4B}">
                <a14:imgProps xmlns:a14="http://schemas.microsoft.com/office/drawing/2010/main">
                  <a14:imgLayer r:embed="rId8">
                    <a14:imgEffect>
                      <a14:backgroundRemoval t="47843" b="71574" l="7234" r="87234">
                        <a14:backgroundMark x1="3404" y1="26269" x2="97128" y2="25508"/>
                        <a14:backgroundMark x1="96915" y1="25508" x2="97128" y2="36041"/>
                        <a14:backgroundMark x1="97128" y1="36041" x2="3404" y2="36041"/>
                        <a14:backgroundMark x1="3298" y1="26142" x2="3404" y2="35152"/>
                        <a14:backgroundMark x1="37979" y1="28807" x2="37660" y2="33376"/>
                        <a14:backgroundMark x1="40106" y1="41117" x2="60319" y2="40990"/>
                        <a14:backgroundMark x1="60319" y1="40990" x2="60319" y2="48985"/>
                      </a14:backgroundRemoval>
                    </a14:imgEffect>
                    <a14:imgEffect>
                      <a14:artisticMosiaicBubbles/>
                    </a14:imgEffect>
                  </a14:imgLayer>
                </a14:imgProps>
              </a:ext>
              <a:ext uri="{28A0092B-C50C-407E-A947-70E740481C1C}">
                <a14:useLocalDpi xmlns:a14="http://schemas.microsoft.com/office/drawing/2010/main" val="0"/>
              </a:ext>
            </a:extLst>
          </a:blip>
          <a:srcRect t="23031" b="47359"/>
          <a:stretch/>
        </p:blipFill>
        <p:spPr>
          <a:xfrm>
            <a:off x="8426370" y="1357010"/>
            <a:ext cx="8180863" cy="20306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61118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634" y="6057900"/>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2" name="1 Rectángulo"/>
          <p:cNvSpPr/>
          <p:nvPr/>
        </p:nvSpPr>
        <p:spPr>
          <a:xfrm>
            <a:off x="1078488" y="399033"/>
            <a:ext cx="9485417" cy="1754326"/>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Programa para el mejoramiento </a:t>
            </a:r>
          </a:p>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continuo de la calidad</a:t>
            </a:r>
          </a:p>
        </p:txBody>
      </p:sp>
      <p:sp>
        <p:nvSpPr>
          <p:cNvPr id="33" name="8 CuadroTexto"/>
          <p:cNvSpPr txBox="1">
            <a:spLocks noChangeArrowheads="1"/>
          </p:cNvSpPr>
          <p:nvPr/>
        </p:nvSpPr>
        <p:spPr bwMode="auto">
          <a:xfrm>
            <a:off x="9263591" y="1565275"/>
            <a:ext cx="2659062" cy="449262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31775" indent="-231775">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s-CO" sz="1300"/>
              <a:t>Autoevaluación con estándares de  acreditación ( Resolución 0123 del 2012).</a:t>
            </a:r>
          </a:p>
          <a:p>
            <a:pPr eaLnBrk="1" hangingPunct="1">
              <a:buFont typeface="Arial" charset="0"/>
              <a:buChar char="•"/>
            </a:pPr>
            <a:endParaRPr lang="es-CO" sz="1300"/>
          </a:p>
          <a:p>
            <a:pPr eaLnBrk="1" hangingPunct="1">
              <a:buFont typeface="Arial" charset="0"/>
              <a:buChar char="•"/>
            </a:pPr>
            <a:r>
              <a:rPr lang="es-CO" sz="1300"/>
              <a:t>Priorización  de procesos y oportunidades de mejora </a:t>
            </a:r>
          </a:p>
          <a:p>
            <a:pPr eaLnBrk="1" hangingPunct="1">
              <a:buFont typeface="Arial" charset="0"/>
              <a:buChar char="•"/>
            </a:pPr>
            <a:endParaRPr lang="es-CO" sz="1300"/>
          </a:p>
          <a:p>
            <a:pPr eaLnBrk="1" hangingPunct="1">
              <a:buFont typeface="Arial" charset="0"/>
              <a:buChar char="•"/>
            </a:pPr>
            <a:r>
              <a:rPr lang="es-CO" sz="1300"/>
              <a:t>Definición de  la calidad esperada</a:t>
            </a:r>
          </a:p>
          <a:p>
            <a:pPr eaLnBrk="1" hangingPunct="1">
              <a:buFont typeface="Arial" charset="0"/>
              <a:buChar char="•"/>
            </a:pPr>
            <a:endParaRPr lang="es-CO" sz="1300"/>
          </a:p>
          <a:p>
            <a:pPr eaLnBrk="1" hangingPunct="1">
              <a:buFont typeface="Arial" charset="0"/>
              <a:buChar char="•"/>
            </a:pPr>
            <a:r>
              <a:rPr lang="es-CO" sz="1300"/>
              <a:t>Medición inicial de Desempeño</a:t>
            </a:r>
          </a:p>
          <a:p>
            <a:pPr eaLnBrk="1" hangingPunct="1">
              <a:buFont typeface="Arial" charset="0"/>
              <a:buChar char="•"/>
            </a:pPr>
            <a:endParaRPr lang="es-CO" sz="1300"/>
          </a:p>
          <a:p>
            <a:pPr eaLnBrk="1" hangingPunct="1">
              <a:buFont typeface="Arial" charset="0"/>
              <a:buChar char="•"/>
            </a:pPr>
            <a:r>
              <a:rPr lang="es-CO" sz="1300"/>
              <a:t>Elaboración del plan de acción del proceso priorizado «urgencias»</a:t>
            </a:r>
          </a:p>
          <a:p>
            <a:pPr eaLnBrk="1" hangingPunct="1">
              <a:buFont typeface="Arial" charset="0"/>
              <a:buChar char="•"/>
            </a:pPr>
            <a:endParaRPr lang="es-CO" sz="1300"/>
          </a:p>
          <a:p>
            <a:pPr algn="just" eaLnBrk="1" hangingPunct="1">
              <a:buFont typeface="Arial" charset="0"/>
              <a:buChar char="•"/>
            </a:pPr>
            <a:r>
              <a:rPr lang="es-CO" sz="1300"/>
              <a:t>Ejecución y Seguimiento del plan de acción de las actividades programadas a partir de las oportunidades de mejora priorizadas.</a:t>
            </a:r>
          </a:p>
        </p:txBody>
      </p:sp>
      <p:graphicFrame>
        <p:nvGraphicFramePr>
          <p:cNvPr id="5" name="4 Tabla"/>
          <p:cNvGraphicFramePr>
            <a:graphicFrameLocks noGrp="1"/>
          </p:cNvGraphicFramePr>
          <p:nvPr>
            <p:extLst>
              <p:ext uri="{D42A27DB-BD31-4B8C-83A1-F6EECF244321}">
                <p14:modId xmlns:p14="http://schemas.microsoft.com/office/powerpoint/2010/main" val="3337688278"/>
              </p:ext>
            </p:extLst>
          </p:nvPr>
        </p:nvGraphicFramePr>
        <p:xfrm>
          <a:off x="1327492" y="2454038"/>
          <a:ext cx="5429250" cy="3081147"/>
        </p:xfrm>
        <a:graphic>
          <a:graphicData uri="http://schemas.openxmlformats.org/drawingml/2006/table">
            <a:tbl>
              <a:tblPr firstRow="1" firstCol="1" bandRow="1">
                <a:tableStyleId>{5C22544A-7EE6-4342-B048-85BDC9FD1C3A}</a:tableStyleId>
              </a:tblPr>
              <a:tblGrid>
                <a:gridCol w="1600053">
                  <a:extLst>
                    <a:ext uri="{9D8B030D-6E8A-4147-A177-3AD203B41FA5}">
                      <a16:colId xmlns:a16="http://schemas.microsoft.com/office/drawing/2014/main" val="20000"/>
                    </a:ext>
                  </a:extLst>
                </a:gridCol>
                <a:gridCol w="1216879">
                  <a:extLst>
                    <a:ext uri="{9D8B030D-6E8A-4147-A177-3AD203B41FA5}">
                      <a16:colId xmlns:a16="http://schemas.microsoft.com/office/drawing/2014/main" val="20001"/>
                    </a:ext>
                  </a:extLst>
                </a:gridCol>
                <a:gridCol w="1260725">
                  <a:extLst>
                    <a:ext uri="{9D8B030D-6E8A-4147-A177-3AD203B41FA5}">
                      <a16:colId xmlns:a16="http://schemas.microsoft.com/office/drawing/2014/main" val="20002"/>
                    </a:ext>
                  </a:extLst>
                </a:gridCol>
                <a:gridCol w="1351593">
                  <a:extLst>
                    <a:ext uri="{9D8B030D-6E8A-4147-A177-3AD203B41FA5}">
                      <a16:colId xmlns:a16="http://schemas.microsoft.com/office/drawing/2014/main" val="20003"/>
                    </a:ext>
                  </a:extLst>
                </a:gridCol>
              </a:tblGrid>
              <a:tr h="263525">
                <a:tc>
                  <a:txBody>
                    <a:bodyPr/>
                    <a:lstStyle/>
                    <a:p>
                      <a:pPr marR="12700" algn="just">
                        <a:lnSpc>
                          <a:spcPct val="115000"/>
                        </a:lnSpc>
                        <a:spcAft>
                          <a:spcPts val="0"/>
                        </a:spcAft>
                        <a:tabLst>
                          <a:tab pos="3543300" algn="l"/>
                        </a:tabLst>
                      </a:pPr>
                      <a:r>
                        <a:rPr lang="es-CO" sz="1200">
                          <a:effectLst/>
                          <a:highlight>
                            <a:srgbClr val="FFFF00"/>
                          </a:highlight>
                        </a:rPr>
                        <a:t> </a:t>
                      </a:r>
                      <a:endParaRPr lang="es-CO" sz="1100">
                        <a:effectLst/>
                        <a:latin typeface="Calibri"/>
                        <a:ea typeface="Times New Roman"/>
                        <a:cs typeface="Times New Roman"/>
                      </a:endParaRPr>
                    </a:p>
                  </a:txBody>
                  <a:tcPr marL="68580" marR="68580" marT="0" marB="0"/>
                </a:tc>
                <a:tc>
                  <a:txBody>
                    <a:bodyPr/>
                    <a:lstStyle/>
                    <a:p>
                      <a:pPr marR="12700" algn="just">
                        <a:lnSpc>
                          <a:spcPct val="115000"/>
                        </a:lnSpc>
                        <a:spcAft>
                          <a:spcPts val="0"/>
                        </a:spcAft>
                        <a:tabLst>
                          <a:tab pos="3543300" algn="l"/>
                        </a:tabLst>
                      </a:pPr>
                      <a:r>
                        <a:rPr lang="es-CO" sz="1200">
                          <a:effectLst/>
                          <a:highlight>
                            <a:srgbClr val="FFFF00"/>
                          </a:highlight>
                        </a:rPr>
                        <a:t> </a:t>
                      </a:r>
                      <a:endParaRPr lang="es-CO" sz="1100">
                        <a:effectLst/>
                        <a:latin typeface="Calibri"/>
                        <a:ea typeface="Times New Roman"/>
                        <a:cs typeface="Times New Roman"/>
                      </a:endParaRPr>
                    </a:p>
                  </a:txBody>
                  <a:tcPr marL="68580" marR="68580" marT="0" marB="0"/>
                </a:tc>
                <a:tc>
                  <a:txBody>
                    <a:bodyPr/>
                    <a:lstStyle/>
                    <a:p>
                      <a:pPr marR="12700" algn="just">
                        <a:lnSpc>
                          <a:spcPct val="115000"/>
                        </a:lnSpc>
                        <a:spcAft>
                          <a:spcPts val="0"/>
                        </a:spcAft>
                        <a:tabLst>
                          <a:tab pos="3543300" algn="l"/>
                        </a:tabLst>
                      </a:pPr>
                      <a:r>
                        <a:rPr lang="es-CO" sz="1200">
                          <a:effectLst/>
                          <a:highlight>
                            <a:srgbClr val="FFFF00"/>
                          </a:highlight>
                        </a:rPr>
                        <a:t> </a:t>
                      </a:r>
                      <a:endParaRPr lang="es-CO" sz="1100">
                        <a:effectLst/>
                        <a:latin typeface="Calibri"/>
                        <a:ea typeface="Times New Roman"/>
                        <a:cs typeface="Times New Roman"/>
                      </a:endParaRPr>
                    </a:p>
                  </a:txBody>
                  <a:tcPr marL="68580" marR="68580" marT="0" marB="0"/>
                </a:tc>
                <a:tc>
                  <a:txBody>
                    <a:bodyPr/>
                    <a:lstStyle/>
                    <a:p>
                      <a:pPr marR="12700" algn="just">
                        <a:lnSpc>
                          <a:spcPct val="115000"/>
                        </a:lnSpc>
                        <a:spcAft>
                          <a:spcPts val="0"/>
                        </a:spcAft>
                        <a:tabLst>
                          <a:tab pos="3543300" algn="l"/>
                        </a:tabLst>
                      </a:pPr>
                      <a:r>
                        <a:rPr lang="es-CO" sz="1200">
                          <a:effectLst/>
                          <a:highlight>
                            <a:srgbClr val="FFFF00"/>
                          </a:highlight>
                        </a:rPr>
                        <a:t> </a:t>
                      </a:r>
                      <a:endParaRPr lang="es-CO"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546735">
                <a:tc>
                  <a:txBody>
                    <a:bodyPr/>
                    <a:lstStyle/>
                    <a:p>
                      <a:pPr marR="12700" algn="just">
                        <a:lnSpc>
                          <a:spcPct val="115000"/>
                        </a:lnSpc>
                        <a:spcAft>
                          <a:spcPts val="0"/>
                        </a:spcAft>
                        <a:tabLst>
                          <a:tab pos="3543300" algn="l"/>
                        </a:tabLst>
                      </a:pPr>
                      <a:r>
                        <a:rPr lang="es-CO" sz="1200">
                          <a:effectLst/>
                        </a:rPr>
                        <a:t>Grupos de acreditación</a:t>
                      </a:r>
                      <a:endParaRPr lang="es-CO" sz="1100">
                        <a:effectLst/>
                        <a:latin typeface="Calibri"/>
                        <a:ea typeface="Times New Roman"/>
                        <a:cs typeface="Times New Roman"/>
                      </a:endParaRPr>
                    </a:p>
                  </a:txBody>
                  <a:tcPr marL="68580" marR="68580" marT="0" marB="0"/>
                </a:tc>
                <a:tc>
                  <a:txBody>
                    <a:bodyPr/>
                    <a:lstStyle/>
                    <a:p>
                      <a:pPr marR="12700" algn="just">
                        <a:lnSpc>
                          <a:spcPct val="115000"/>
                        </a:lnSpc>
                        <a:spcAft>
                          <a:spcPts val="0"/>
                        </a:spcAft>
                        <a:tabLst>
                          <a:tab pos="3543300" algn="l"/>
                        </a:tabLst>
                      </a:pPr>
                      <a:r>
                        <a:rPr lang="es-CO" sz="1200">
                          <a:effectLst/>
                        </a:rPr>
                        <a:t>Número total de acciones de mejoramiento programadas</a:t>
                      </a:r>
                      <a:endParaRPr lang="es-CO" sz="1100">
                        <a:effectLst/>
                        <a:latin typeface="Calibri"/>
                        <a:ea typeface="Times New Roman"/>
                        <a:cs typeface="Times New Roman"/>
                      </a:endParaRPr>
                    </a:p>
                  </a:txBody>
                  <a:tcPr marL="68580" marR="68580" marT="0" marB="0"/>
                </a:tc>
                <a:tc>
                  <a:txBody>
                    <a:bodyPr/>
                    <a:lstStyle/>
                    <a:p>
                      <a:pPr marR="12700" algn="just">
                        <a:lnSpc>
                          <a:spcPct val="115000"/>
                        </a:lnSpc>
                        <a:spcAft>
                          <a:spcPts val="0"/>
                        </a:spcAft>
                        <a:tabLst>
                          <a:tab pos="3543300" algn="l"/>
                        </a:tabLst>
                      </a:pPr>
                      <a:r>
                        <a:rPr lang="es-CO" sz="1200">
                          <a:effectLst/>
                        </a:rPr>
                        <a:t>Número total de acciones de mejoramiento ejecutadas </a:t>
                      </a:r>
                      <a:endParaRPr lang="es-CO" sz="1100">
                        <a:effectLst/>
                        <a:latin typeface="Calibri"/>
                        <a:ea typeface="Times New Roman"/>
                        <a:cs typeface="Times New Roman"/>
                      </a:endParaRPr>
                    </a:p>
                  </a:txBody>
                  <a:tcPr marL="68580" marR="68580" marT="0" marB="0"/>
                </a:tc>
                <a:tc>
                  <a:txBody>
                    <a:bodyPr/>
                    <a:lstStyle/>
                    <a:p>
                      <a:pPr marR="12700" algn="just">
                        <a:lnSpc>
                          <a:spcPct val="115000"/>
                        </a:lnSpc>
                        <a:spcAft>
                          <a:spcPts val="0"/>
                        </a:spcAft>
                        <a:tabLst>
                          <a:tab pos="3543300" algn="l"/>
                        </a:tabLst>
                      </a:pPr>
                      <a:r>
                        <a:rPr lang="es-CO" sz="1200">
                          <a:effectLst/>
                        </a:rPr>
                        <a:t>Número total de acciones de mejoramiento atrasadas</a:t>
                      </a:r>
                      <a:endParaRPr lang="es-CO"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267970">
                <a:tc>
                  <a:txBody>
                    <a:bodyPr/>
                    <a:lstStyle/>
                    <a:p>
                      <a:pPr marR="12700" algn="l">
                        <a:lnSpc>
                          <a:spcPct val="115000"/>
                        </a:lnSpc>
                        <a:spcAft>
                          <a:spcPts val="0"/>
                        </a:spcAft>
                        <a:tabLst>
                          <a:tab pos="3543300" algn="l"/>
                        </a:tabLst>
                      </a:pPr>
                      <a:r>
                        <a:rPr lang="es-CO" sz="1200">
                          <a:effectLst/>
                        </a:rPr>
                        <a:t>Poseso de atención del cliente asistencial</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16</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16</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0</a:t>
                      </a:r>
                      <a:endParaRPr lang="es-CO"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246380">
                <a:tc>
                  <a:txBody>
                    <a:bodyPr/>
                    <a:lstStyle/>
                    <a:p>
                      <a:pPr marR="12700" algn="l">
                        <a:lnSpc>
                          <a:spcPct val="115000"/>
                        </a:lnSpc>
                        <a:spcAft>
                          <a:spcPts val="0"/>
                        </a:spcAft>
                        <a:tabLst>
                          <a:tab pos="3543300" algn="l"/>
                        </a:tabLst>
                      </a:pPr>
                      <a:r>
                        <a:rPr lang="es-CO" sz="1200">
                          <a:effectLst/>
                        </a:rPr>
                        <a:t>Direccionamiento</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2</a:t>
                      </a:r>
                      <a:endParaRPr lang="es-CO" sz="1100">
                        <a:effectLst/>
                        <a:latin typeface="Calibri"/>
                        <a:ea typeface="Times New Roman"/>
                        <a:cs typeface="Times New Roman"/>
                      </a:endParaRPr>
                    </a:p>
                  </a:txBody>
                  <a:tcPr marL="68580" marR="68580" marT="0" marB="0" anchor="ctr"/>
                </a:tc>
                <a:tc>
                  <a:txBody>
                    <a:bodyPr/>
                    <a:lstStyle/>
                    <a:p>
                      <a:pPr marR="12700" algn="ctr">
                        <a:lnSpc>
                          <a:spcPct val="115000"/>
                        </a:lnSpc>
                        <a:spcAft>
                          <a:spcPts val="0"/>
                        </a:spcAft>
                        <a:tabLst>
                          <a:tab pos="3543300" algn="l"/>
                        </a:tabLst>
                      </a:pPr>
                      <a:r>
                        <a:rPr lang="es-CO" sz="1200">
                          <a:effectLst/>
                        </a:rPr>
                        <a:t>2</a:t>
                      </a:r>
                      <a:endParaRPr lang="es-CO" sz="1100">
                        <a:effectLst/>
                        <a:latin typeface="Calibri"/>
                        <a:ea typeface="Times New Roman"/>
                        <a:cs typeface="Times New Roman"/>
                      </a:endParaRPr>
                    </a:p>
                  </a:txBody>
                  <a:tcPr marL="68580" marR="68580" marT="0" marB="0" anchor="ctr"/>
                </a:tc>
                <a:tc>
                  <a:txBody>
                    <a:bodyPr/>
                    <a:lstStyle/>
                    <a:p>
                      <a:pPr marR="12700" algn="ctr">
                        <a:lnSpc>
                          <a:spcPct val="115000"/>
                        </a:lnSpc>
                        <a:spcAft>
                          <a:spcPts val="0"/>
                        </a:spcAft>
                        <a:tabLst>
                          <a:tab pos="3543300" algn="l"/>
                        </a:tabLst>
                      </a:pPr>
                      <a:r>
                        <a:rPr lang="es-CO" sz="1200">
                          <a:effectLst/>
                        </a:rPr>
                        <a:t>0</a:t>
                      </a:r>
                      <a:endParaRPr lang="es-CO" sz="110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3"/>
                  </a:ext>
                </a:extLst>
              </a:tr>
              <a:tr h="205740">
                <a:tc>
                  <a:txBody>
                    <a:bodyPr/>
                    <a:lstStyle/>
                    <a:p>
                      <a:pPr marR="12700" algn="l">
                        <a:lnSpc>
                          <a:spcPct val="115000"/>
                        </a:lnSpc>
                        <a:spcAft>
                          <a:spcPts val="0"/>
                        </a:spcAft>
                        <a:tabLst>
                          <a:tab pos="3543300" algn="l"/>
                        </a:tabLst>
                      </a:pPr>
                      <a:r>
                        <a:rPr lang="es-CO" sz="1200">
                          <a:effectLst/>
                        </a:rPr>
                        <a:t>Talento Humano</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2</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2</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0</a:t>
                      </a:r>
                      <a:endParaRPr lang="es-CO"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205740">
                <a:tc>
                  <a:txBody>
                    <a:bodyPr/>
                    <a:lstStyle/>
                    <a:p>
                      <a:pPr marR="12700" algn="l">
                        <a:lnSpc>
                          <a:spcPct val="115000"/>
                        </a:lnSpc>
                        <a:spcAft>
                          <a:spcPts val="0"/>
                        </a:spcAft>
                        <a:tabLst>
                          <a:tab pos="3543300" algn="l"/>
                        </a:tabLst>
                      </a:pPr>
                      <a:r>
                        <a:rPr lang="es-CO" sz="1200">
                          <a:effectLst/>
                        </a:rPr>
                        <a:t>Gerencia ambiente físico</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4</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4</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0</a:t>
                      </a:r>
                      <a:endParaRPr lang="es-CO"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257810">
                <a:tc>
                  <a:txBody>
                    <a:bodyPr/>
                    <a:lstStyle/>
                    <a:p>
                      <a:pPr marR="12700" algn="l">
                        <a:lnSpc>
                          <a:spcPct val="115000"/>
                        </a:lnSpc>
                        <a:spcAft>
                          <a:spcPts val="0"/>
                        </a:spcAft>
                        <a:tabLst>
                          <a:tab pos="3543300" algn="l"/>
                        </a:tabLst>
                      </a:pPr>
                      <a:r>
                        <a:rPr lang="es-CO" sz="1200">
                          <a:effectLst/>
                        </a:rPr>
                        <a:t>Total</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24</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24</a:t>
                      </a:r>
                      <a:endParaRPr lang="es-CO" sz="1100">
                        <a:effectLst/>
                        <a:latin typeface="Calibri"/>
                        <a:ea typeface="Times New Roman"/>
                        <a:cs typeface="Times New Roman"/>
                      </a:endParaRPr>
                    </a:p>
                  </a:txBody>
                  <a:tcPr marL="68580" marR="68580" marT="0" marB="0"/>
                </a:tc>
                <a:tc>
                  <a:txBody>
                    <a:bodyPr/>
                    <a:lstStyle/>
                    <a:p>
                      <a:pPr marR="12700" algn="ctr">
                        <a:lnSpc>
                          <a:spcPct val="115000"/>
                        </a:lnSpc>
                        <a:spcAft>
                          <a:spcPts val="0"/>
                        </a:spcAft>
                        <a:tabLst>
                          <a:tab pos="3543300" algn="l"/>
                        </a:tabLst>
                      </a:pPr>
                      <a:r>
                        <a:rPr lang="es-CO" sz="1200">
                          <a:effectLst/>
                        </a:rPr>
                        <a:t>0</a:t>
                      </a:r>
                      <a:endParaRPr lang="es-CO"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257810">
                <a:tc>
                  <a:txBody>
                    <a:bodyPr/>
                    <a:lstStyle/>
                    <a:p>
                      <a:pPr marR="12700" algn="l">
                        <a:lnSpc>
                          <a:spcPct val="115000"/>
                        </a:lnSpc>
                        <a:spcAft>
                          <a:spcPts val="0"/>
                        </a:spcAft>
                        <a:tabLst>
                          <a:tab pos="3543300" algn="l"/>
                        </a:tabLst>
                      </a:pPr>
                      <a:r>
                        <a:rPr lang="es-CO" sz="1200">
                          <a:effectLst/>
                        </a:rPr>
                        <a:t>Porcentaje cumplimiento</a:t>
                      </a:r>
                      <a:endParaRPr lang="es-CO" sz="1100">
                        <a:effectLst/>
                        <a:latin typeface="Calibri"/>
                        <a:ea typeface="Times New Roman"/>
                        <a:cs typeface="Times New Roman"/>
                      </a:endParaRPr>
                    </a:p>
                  </a:txBody>
                  <a:tcPr marL="68580" marR="68580" marT="0" marB="0"/>
                </a:tc>
                <a:tc gridSpan="3">
                  <a:txBody>
                    <a:bodyPr/>
                    <a:lstStyle/>
                    <a:p>
                      <a:pPr marR="12700" algn="ctr">
                        <a:lnSpc>
                          <a:spcPct val="115000"/>
                        </a:lnSpc>
                        <a:spcAft>
                          <a:spcPts val="0"/>
                        </a:spcAft>
                        <a:tabLst>
                          <a:tab pos="3543300" algn="l"/>
                        </a:tabLst>
                      </a:pPr>
                      <a:r>
                        <a:rPr lang="es-CO" sz="1200" dirty="0">
                          <a:effectLst/>
                        </a:rPr>
                        <a:t>100%</a:t>
                      </a:r>
                      <a:endParaRPr lang="es-CO" sz="1100" dirty="0">
                        <a:effectLst/>
                        <a:latin typeface="Calibri"/>
                        <a:ea typeface="Times New Roman"/>
                        <a:cs typeface="Times New Roman"/>
                      </a:endParaRPr>
                    </a:p>
                  </a:txBody>
                  <a:tcPr marL="68580" marR="68580" marT="0" marB="0"/>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2494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1" t="6222" r="32058" b="7046"/>
          <a:stretch/>
        </p:blipFill>
        <p:spPr bwMode="auto">
          <a:xfrm>
            <a:off x="839337" y="1650299"/>
            <a:ext cx="5439577" cy="443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uadroTexto 6"/>
          <p:cNvSpPr txBox="1"/>
          <p:nvPr/>
        </p:nvSpPr>
        <p:spPr>
          <a:xfrm>
            <a:off x="8400427" y="2356407"/>
            <a:ext cx="2587129" cy="1908215"/>
          </a:xfrm>
          <a:prstGeom prst="rect">
            <a:avLst/>
          </a:prstGeom>
          <a:noFill/>
        </p:spPr>
        <p:txBody>
          <a:bodyPr wrap="square" rtlCol="0">
            <a:spAutoFit/>
          </a:bodyPr>
          <a:lstStyle/>
          <a:p>
            <a:pPr algn="just"/>
            <a:r>
              <a:rPr lang="es-CO" sz="2000" dirty="0"/>
              <a:t>Se  realizaron un total de </a:t>
            </a:r>
            <a:r>
              <a:rPr lang="es-CO" sz="2000" b="1" u="sng" dirty="0"/>
              <a:t>713</a:t>
            </a:r>
            <a:r>
              <a:rPr lang="es-CO" sz="2000" dirty="0"/>
              <a:t> encuestas en la institución para la vigencia 2020.</a:t>
            </a:r>
          </a:p>
          <a:p>
            <a:pPr algn="just"/>
            <a:endParaRPr lang="es-CO" dirty="0"/>
          </a:p>
        </p:txBody>
      </p:sp>
      <p:sp>
        <p:nvSpPr>
          <p:cNvPr id="19" name="18 Rectángulo"/>
          <p:cNvSpPr/>
          <p:nvPr/>
        </p:nvSpPr>
        <p:spPr>
          <a:xfrm>
            <a:off x="2099338" y="399033"/>
            <a:ext cx="7443705"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Encuestas de Satisfacción</a:t>
            </a:r>
          </a:p>
        </p:txBody>
      </p:sp>
    </p:spTree>
    <p:extLst>
      <p:ext uri="{BB962C8B-B14F-4D97-AF65-F5344CB8AC3E}">
        <p14:creationId xmlns:p14="http://schemas.microsoft.com/office/powerpoint/2010/main" val="20276585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816" y="1284254"/>
            <a:ext cx="5295900"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Rectángulo"/>
          <p:cNvSpPr/>
          <p:nvPr/>
        </p:nvSpPr>
        <p:spPr>
          <a:xfrm>
            <a:off x="2362941" y="399033"/>
            <a:ext cx="6916509"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Producción de servicios</a:t>
            </a:r>
          </a:p>
        </p:txBody>
      </p:sp>
    </p:spTree>
    <p:extLst>
      <p:ext uri="{BB962C8B-B14F-4D97-AF65-F5344CB8AC3E}">
        <p14:creationId xmlns:p14="http://schemas.microsoft.com/office/powerpoint/2010/main" val="3119078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7" name="16 Rectángulo"/>
          <p:cNvSpPr/>
          <p:nvPr/>
        </p:nvSpPr>
        <p:spPr>
          <a:xfrm>
            <a:off x="1913978" y="-70338"/>
            <a:ext cx="7814447"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INDICADORES DE CALIDAD</a:t>
            </a:r>
          </a:p>
        </p:txBody>
      </p:sp>
      <p:graphicFrame>
        <p:nvGraphicFramePr>
          <p:cNvPr id="4" name="3 Tabla"/>
          <p:cNvGraphicFramePr>
            <a:graphicFrameLocks noGrp="1"/>
          </p:cNvGraphicFramePr>
          <p:nvPr>
            <p:extLst>
              <p:ext uri="{D42A27DB-BD31-4B8C-83A1-F6EECF244321}">
                <p14:modId xmlns:p14="http://schemas.microsoft.com/office/powerpoint/2010/main" val="1242682584"/>
              </p:ext>
            </p:extLst>
          </p:nvPr>
        </p:nvGraphicFramePr>
        <p:xfrm>
          <a:off x="272954" y="928468"/>
          <a:ext cx="11472934" cy="5793740"/>
        </p:xfrm>
        <a:graphic>
          <a:graphicData uri="http://schemas.openxmlformats.org/drawingml/2006/table">
            <a:tbl>
              <a:tblPr firstRow="1" firstCol="1" bandRow="1">
                <a:tableStyleId>{5C22544A-7EE6-4342-B048-85BDC9FD1C3A}</a:tableStyleId>
              </a:tblPr>
              <a:tblGrid>
                <a:gridCol w="7165005">
                  <a:extLst>
                    <a:ext uri="{9D8B030D-6E8A-4147-A177-3AD203B41FA5}">
                      <a16:colId xmlns:a16="http://schemas.microsoft.com/office/drawing/2014/main" val="20000"/>
                    </a:ext>
                  </a:extLst>
                </a:gridCol>
                <a:gridCol w="1381263">
                  <a:extLst>
                    <a:ext uri="{9D8B030D-6E8A-4147-A177-3AD203B41FA5}">
                      <a16:colId xmlns:a16="http://schemas.microsoft.com/office/drawing/2014/main" val="20001"/>
                    </a:ext>
                  </a:extLst>
                </a:gridCol>
                <a:gridCol w="727922">
                  <a:extLst>
                    <a:ext uri="{9D8B030D-6E8A-4147-A177-3AD203B41FA5}">
                      <a16:colId xmlns:a16="http://schemas.microsoft.com/office/drawing/2014/main" val="20002"/>
                    </a:ext>
                  </a:extLst>
                </a:gridCol>
                <a:gridCol w="761104">
                  <a:extLst>
                    <a:ext uri="{9D8B030D-6E8A-4147-A177-3AD203B41FA5}">
                      <a16:colId xmlns:a16="http://schemas.microsoft.com/office/drawing/2014/main" val="20003"/>
                    </a:ext>
                  </a:extLst>
                </a:gridCol>
                <a:gridCol w="747009">
                  <a:extLst>
                    <a:ext uri="{9D8B030D-6E8A-4147-A177-3AD203B41FA5}">
                      <a16:colId xmlns:a16="http://schemas.microsoft.com/office/drawing/2014/main" val="20004"/>
                    </a:ext>
                  </a:extLst>
                </a:gridCol>
                <a:gridCol w="690631">
                  <a:extLst>
                    <a:ext uri="{9D8B030D-6E8A-4147-A177-3AD203B41FA5}">
                      <a16:colId xmlns:a16="http://schemas.microsoft.com/office/drawing/2014/main" val="20005"/>
                    </a:ext>
                  </a:extLst>
                </a:gridCol>
              </a:tblGrid>
              <a:tr h="133711">
                <a:tc>
                  <a:txBody>
                    <a:bodyPr/>
                    <a:lstStyle/>
                    <a:p>
                      <a:pPr algn="ctr">
                        <a:lnSpc>
                          <a:spcPct val="115000"/>
                        </a:lnSpc>
                        <a:spcAft>
                          <a:spcPts val="0"/>
                        </a:spcAft>
                      </a:pPr>
                      <a:r>
                        <a:rPr lang="es-ES" sz="2000" dirty="0">
                          <a:effectLst/>
                        </a:rPr>
                        <a:t>INDICADORES</a:t>
                      </a:r>
                      <a:endParaRPr lang="es-CO" sz="3200" dirty="0">
                        <a:effectLst/>
                        <a:latin typeface="Calibri"/>
                        <a:ea typeface="Calibri"/>
                        <a:cs typeface="Times New Roman"/>
                      </a:endParaRPr>
                    </a:p>
                  </a:txBody>
                  <a:tcPr marL="29714" marR="29714" marT="0" marB="0" anchor="ctr"/>
                </a:tc>
                <a:tc>
                  <a:txBody>
                    <a:bodyPr/>
                    <a:lstStyle/>
                    <a:p>
                      <a:pPr algn="ctr">
                        <a:lnSpc>
                          <a:spcPct val="115000"/>
                        </a:lnSpc>
                        <a:spcAft>
                          <a:spcPts val="0"/>
                        </a:spcAft>
                      </a:pPr>
                      <a:r>
                        <a:rPr lang="es-CO" sz="1800" dirty="0">
                          <a:effectLst/>
                          <a:latin typeface="Calibri"/>
                          <a:ea typeface="Calibri"/>
                          <a:cs typeface="Times New Roman"/>
                        </a:rPr>
                        <a:t>META</a:t>
                      </a:r>
                    </a:p>
                  </a:txBody>
                  <a:tcPr marL="29714" marR="29714" marT="0" marB="0" anchor="b"/>
                </a:tc>
                <a:tc gridSpan="2">
                  <a:txBody>
                    <a:bodyPr/>
                    <a:lstStyle/>
                    <a:p>
                      <a:pPr algn="ctr">
                        <a:lnSpc>
                          <a:spcPct val="115000"/>
                        </a:lnSpc>
                        <a:spcAft>
                          <a:spcPts val="0"/>
                        </a:spcAft>
                      </a:pPr>
                      <a:r>
                        <a:rPr lang="es-CO" sz="1800" dirty="0">
                          <a:effectLst/>
                        </a:rPr>
                        <a:t>2020</a:t>
                      </a:r>
                      <a:endParaRPr lang="es-CO" sz="2000" dirty="0">
                        <a:effectLst/>
                        <a:latin typeface="Calibri"/>
                        <a:ea typeface="Calibri"/>
                        <a:cs typeface="Times New Roman"/>
                      </a:endParaRPr>
                    </a:p>
                  </a:txBody>
                  <a:tcPr marL="29714" marR="29714" marT="0" marB="0" anchor="b"/>
                </a:tc>
                <a:tc hMerge="1">
                  <a:txBody>
                    <a:bodyPr/>
                    <a:lstStyle/>
                    <a:p>
                      <a:endParaRPr lang="es-CO"/>
                    </a:p>
                  </a:txBody>
                  <a:tcPr/>
                </a:tc>
                <a:tc gridSpan="2">
                  <a:txBody>
                    <a:bodyPr/>
                    <a:lstStyle/>
                    <a:p>
                      <a:pPr algn="ctr">
                        <a:lnSpc>
                          <a:spcPct val="115000"/>
                        </a:lnSpc>
                        <a:spcAft>
                          <a:spcPts val="0"/>
                        </a:spcAft>
                      </a:pPr>
                      <a:r>
                        <a:rPr lang="es-CO" sz="1800" dirty="0">
                          <a:effectLst/>
                        </a:rPr>
                        <a:t>2019</a:t>
                      </a:r>
                      <a:endParaRPr lang="es-CO" sz="2000" dirty="0">
                        <a:effectLst/>
                        <a:latin typeface="Calibri"/>
                        <a:ea typeface="Calibri"/>
                        <a:cs typeface="Times New Roman"/>
                      </a:endParaRPr>
                    </a:p>
                  </a:txBody>
                  <a:tcPr marL="29714" marR="29714" marT="0" marB="0" anchor="b"/>
                </a:tc>
                <a:tc hMerge="1">
                  <a:txBody>
                    <a:bodyPr/>
                    <a:lstStyle/>
                    <a:p>
                      <a:endParaRPr lang="es-CO"/>
                    </a:p>
                  </a:txBody>
                  <a:tcPr/>
                </a:tc>
                <a:extLst>
                  <a:ext uri="{0D108BD9-81ED-4DB2-BD59-A6C34878D82A}">
                    <a16:rowId xmlns:a16="http://schemas.microsoft.com/office/drawing/2014/main" val="10000"/>
                  </a:ext>
                </a:extLst>
              </a:tr>
              <a:tr h="0">
                <a:tc>
                  <a:txBody>
                    <a:bodyPr/>
                    <a:lstStyle/>
                    <a:p>
                      <a:pPr>
                        <a:lnSpc>
                          <a:spcPct val="115000"/>
                        </a:lnSpc>
                        <a:spcAft>
                          <a:spcPts val="0"/>
                        </a:spcAft>
                      </a:pPr>
                      <a:r>
                        <a:rPr lang="es-ES" sz="1600" dirty="0">
                          <a:effectLst/>
                        </a:rPr>
                        <a:t>P.2.6. Número total de pacientes hospitalizados que sufren caídas en el periodo.</a:t>
                      </a:r>
                      <a:endParaRPr lang="es-CO" sz="24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400" dirty="0">
                          <a:effectLst/>
                          <a:latin typeface="Calibri"/>
                          <a:ea typeface="Calibri"/>
                          <a:cs typeface="Times New Roman"/>
                        </a:rPr>
                        <a:t>3 caídas por cada 1000 días de estancia</a:t>
                      </a:r>
                    </a:p>
                  </a:txBody>
                  <a:tcPr marL="29714" marR="29714" marT="0" marB="0"/>
                </a:tc>
                <a:tc>
                  <a:txBody>
                    <a:bodyPr/>
                    <a:lstStyle/>
                    <a:p>
                      <a:pPr algn="ctr">
                        <a:lnSpc>
                          <a:spcPct val="115000"/>
                        </a:lnSpc>
                        <a:spcAft>
                          <a:spcPts val="0"/>
                        </a:spcAft>
                      </a:pPr>
                      <a:r>
                        <a:rPr lang="es-CO" sz="1600" dirty="0">
                          <a:effectLst/>
                        </a:rPr>
                        <a:t>32</a:t>
                      </a:r>
                      <a:endParaRPr lang="es-CO" sz="18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600" dirty="0">
                          <a:effectLst/>
                        </a:rPr>
                        <a:t>1,18</a:t>
                      </a:r>
                      <a:endParaRPr lang="es-CO" sz="1800" dirty="0">
                        <a:effectLst/>
                        <a:latin typeface="Calibri"/>
                        <a:ea typeface="Calibri"/>
                        <a:cs typeface="Times New Roman"/>
                      </a:endParaRPr>
                    </a:p>
                  </a:txBody>
                  <a:tcPr marL="29714" marR="29714" marT="0" marB="0" anchor="ctr"/>
                </a:tc>
                <a:tc>
                  <a:txBody>
                    <a:bodyPr/>
                    <a:lstStyle/>
                    <a:p>
                      <a:pPr algn="ctr">
                        <a:lnSpc>
                          <a:spcPct val="115000"/>
                        </a:lnSpc>
                        <a:spcAft>
                          <a:spcPts val="0"/>
                        </a:spcAft>
                      </a:pPr>
                      <a:r>
                        <a:rPr lang="es-CO" sz="1600" dirty="0">
                          <a:effectLst/>
                        </a:rPr>
                        <a:t>62</a:t>
                      </a:r>
                      <a:endParaRPr lang="es-CO" sz="18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600">
                          <a:effectLst/>
                        </a:rPr>
                        <a:t>1,56</a:t>
                      </a:r>
                      <a:endParaRPr lang="es-CO" sz="1800">
                        <a:effectLst/>
                        <a:latin typeface="Calibri"/>
                        <a:ea typeface="Calibri"/>
                        <a:cs typeface="Times New Roman"/>
                      </a:endParaRPr>
                    </a:p>
                  </a:txBody>
                  <a:tcPr marL="29714" marR="29714" marT="0" marB="0" anchor="b"/>
                </a:tc>
                <a:extLst>
                  <a:ext uri="{0D108BD9-81ED-4DB2-BD59-A6C34878D82A}">
                    <a16:rowId xmlns:a16="http://schemas.microsoft.com/office/drawing/2014/main" val="10001"/>
                  </a:ext>
                </a:extLst>
              </a:tr>
              <a:tr h="0">
                <a:tc>
                  <a:txBody>
                    <a:bodyPr/>
                    <a:lstStyle/>
                    <a:p>
                      <a:pPr>
                        <a:lnSpc>
                          <a:spcPct val="115000"/>
                        </a:lnSpc>
                        <a:spcAft>
                          <a:spcPts val="0"/>
                        </a:spcAft>
                      </a:pPr>
                      <a:r>
                        <a:rPr lang="es-ES" sz="1600" dirty="0">
                          <a:effectLst/>
                        </a:rPr>
                        <a:t>P.2.6 Sumatoria de días de estancia de los pacientes en los servicios de hospitalización en el periodo.</a:t>
                      </a:r>
                      <a:endParaRPr lang="es-CO" sz="2400" dirty="0">
                        <a:effectLst/>
                        <a:latin typeface="Calibri"/>
                        <a:ea typeface="Calibri"/>
                        <a:cs typeface="Times New Roman"/>
                      </a:endParaRPr>
                    </a:p>
                  </a:txBody>
                  <a:tcPr marL="29714" marR="29714" marT="0" marB="0" anchor="ctr"/>
                </a:tc>
                <a:tc vMerge="1">
                  <a:txBody>
                    <a:bodyPr/>
                    <a:lstStyle/>
                    <a:p>
                      <a:pPr algn="r">
                        <a:lnSpc>
                          <a:spcPct val="115000"/>
                        </a:lnSpc>
                        <a:spcAft>
                          <a:spcPts val="0"/>
                        </a:spcAft>
                      </a:pPr>
                      <a:endParaRPr lang="es-CO" sz="1800" dirty="0">
                        <a:effectLst/>
                        <a:latin typeface="Calibri"/>
                        <a:ea typeface="Calibri"/>
                        <a:cs typeface="Times New Roman"/>
                      </a:endParaRPr>
                    </a:p>
                  </a:txBody>
                  <a:tcPr marL="29714" marR="29714" marT="0" marB="0" anchor="b"/>
                </a:tc>
                <a:tc>
                  <a:txBody>
                    <a:bodyPr/>
                    <a:lstStyle/>
                    <a:p>
                      <a:pPr algn="ctr">
                        <a:lnSpc>
                          <a:spcPct val="115000"/>
                        </a:lnSpc>
                        <a:spcAft>
                          <a:spcPts val="0"/>
                        </a:spcAft>
                      </a:pPr>
                      <a:r>
                        <a:rPr lang="es-CO" sz="1600" dirty="0">
                          <a:effectLst/>
                        </a:rPr>
                        <a:t>27111</a:t>
                      </a:r>
                      <a:endParaRPr lang="es-CO" sz="1800" dirty="0">
                        <a:effectLst/>
                        <a:latin typeface="Calibri"/>
                        <a:ea typeface="Calibri"/>
                        <a:cs typeface="Times New Roman"/>
                      </a:endParaRPr>
                    </a:p>
                  </a:txBody>
                  <a:tcPr marL="29714" marR="29714" marT="0" marB="0" anchor="ctr"/>
                </a:tc>
                <a:tc vMerge="1">
                  <a:txBody>
                    <a:bodyPr/>
                    <a:lstStyle/>
                    <a:p>
                      <a:endParaRPr lang="es-CO"/>
                    </a:p>
                  </a:txBody>
                  <a:tcPr/>
                </a:tc>
                <a:tc>
                  <a:txBody>
                    <a:bodyPr/>
                    <a:lstStyle/>
                    <a:p>
                      <a:pPr algn="ctr">
                        <a:lnSpc>
                          <a:spcPct val="115000"/>
                        </a:lnSpc>
                        <a:spcAft>
                          <a:spcPts val="0"/>
                        </a:spcAft>
                      </a:pPr>
                      <a:r>
                        <a:rPr lang="es-CO" sz="1600" dirty="0">
                          <a:effectLst/>
                        </a:rPr>
                        <a:t>39831</a:t>
                      </a:r>
                      <a:endParaRPr lang="es-CO" sz="1800" dirty="0">
                        <a:effectLst/>
                        <a:latin typeface="Calibri"/>
                        <a:ea typeface="Calibri"/>
                        <a:cs typeface="Times New Roman"/>
                      </a:endParaRPr>
                    </a:p>
                  </a:txBody>
                  <a:tcPr marL="29714" marR="29714" marT="0" marB="0" anchor="ctr"/>
                </a:tc>
                <a:tc vMerge="1">
                  <a:txBody>
                    <a:bodyPr/>
                    <a:lstStyle/>
                    <a:p>
                      <a:endParaRPr lang="es-CO"/>
                    </a:p>
                  </a:txBody>
                  <a:tcPr/>
                </a:tc>
                <a:extLst>
                  <a:ext uri="{0D108BD9-81ED-4DB2-BD59-A6C34878D82A}">
                    <a16:rowId xmlns:a16="http://schemas.microsoft.com/office/drawing/2014/main" val="10002"/>
                  </a:ext>
                </a:extLst>
              </a:tr>
              <a:tr h="0">
                <a:tc>
                  <a:txBody>
                    <a:bodyPr/>
                    <a:lstStyle/>
                    <a:p>
                      <a:pPr>
                        <a:lnSpc>
                          <a:spcPct val="115000"/>
                        </a:lnSpc>
                        <a:spcAft>
                          <a:spcPts val="0"/>
                        </a:spcAft>
                      </a:pPr>
                      <a:r>
                        <a:rPr lang="es-ES" sz="1600" dirty="0">
                          <a:effectLst/>
                        </a:rPr>
                        <a:t>P.2.13 Número de pacientes que reingresan al servicio de urgencias en la misma institución antes de 72 horas con el mismo diagnóstico de egreso.</a:t>
                      </a:r>
                      <a:endParaRPr lang="es-CO" sz="2400" dirty="0">
                        <a:effectLst/>
                        <a:latin typeface="Calibri"/>
                        <a:ea typeface="Calibri"/>
                        <a:cs typeface="Times New Roman"/>
                      </a:endParaRPr>
                    </a:p>
                  </a:txBody>
                  <a:tcPr marL="29714" marR="29714" marT="0" marB="0" anchor="ctr"/>
                </a:tc>
                <a:tc rowSpan="2">
                  <a:txBody>
                    <a:bodyPr/>
                    <a:lstStyle/>
                    <a:p>
                      <a:pPr marL="0" algn="ctr" defTabSz="914400" rtl="0" eaLnBrk="1" latinLnBrk="0" hangingPunct="1">
                        <a:lnSpc>
                          <a:spcPct val="115000"/>
                        </a:lnSpc>
                        <a:spcAft>
                          <a:spcPts val="0"/>
                        </a:spcAft>
                      </a:pPr>
                      <a:r>
                        <a:rPr lang="es-CO" sz="1400" kern="1200" dirty="0">
                          <a:solidFill>
                            <a:schemeClr val="dk1"/>
                          </a:solidFill>
                          <a:effectLst/>
                          <a:latin typeface="Calibri"/>
                          <a:ea typeface="Calibri"/>
                          <a:cs typeface="Times New Roman"/>
                        </a:rPr>
                        <a:t>3 pacientes por cada 100 egresos</a:t>
                      </a:r>
                    </a:p>
                  </a:txBody>
                  <a:tcPr marL="29714" marR="29714" marT="0" marB="0"/>
                </a:tc>
                <a:tc>
                  <a:txBody>
                    <a:bodyPr/>
                    <a:lstStyle/>
                    <a:p>
                      <a:pPr algn="ctr">
                        <a:lnSpc>
                          <a:spcPct val="115000"/>
                        </a:lnSpc>
                        <a:spcAft>
                          <a:spcPts val="0"/>
                        </a:spcAft>
                      </a:pPr>
                      <a:r>
                        <a:rPr lang="es-CO" sz="1600" dirty="0">
                          <a:effectLst/>
                        </a:rPr>
                        <a:t>0</a:t>
                      </a:r>
                      <a:endParaRPr lang="es-CO" sz="18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600" dirty="0">
                          <a:effectLst/>
                        </a:rPr>
                        <a:t>0</a:t>
                      </a:r>
                      <a:endParaRPr lang="es-CO" sz="1800" dirty="0">
                        <a:effectLst/>
                        <a:latin typeface="Calibri"/>
                        <a:ea typeface="Calibri"/>
                        <a:cs typeface="Times New Roman"/>
                      </a:endParaRPr>
                    </a:p>
                  </a:txBody>
                  <a:tcPr marL="29714" marR="29714" marT="0" marB="0" anchor="ctr"/>
                </a:tc>
                <a:tc>
                  <a:txBody>
                    <a:bodyPr/>
                    <a:lstStyle/>
                    <a:p>
                      <a:pPr algn="ctr">
                        <a:lnSpc>
                          <a:spcPct val="115000"/>
                        </a:lnSpc>
                        <a:spcAft>
                          <a:spcPts val="0"/>
                        </a:spcAft>
                      </a:pPr>
                      <a:r>
                        <a:rPr lang="es-CO" sz="1600">
                          <a:effectLst/>
                        </a:rPr>
                        <a:t>0</a:t>
                      </a:r>
                      <a:endParaRPr lang="es-CO" sz="180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600" dirty="0">
                          <a:effectLst/>
                        </a:rPr>
                        <a:t>0</a:t>
                      </a:r>
                      <a:endParaRPr lang="es-CO" sz="1800" dirty="0">
                        <a:effectLst/>
                        <a:latin typeface="Calibri"/>
                        <a:ea typeface="Calibri"/>
                        <a:cs typeface="Times New Roman"/>
                      </a:endParaRPr>
                    </a:p>
                  </a:txBody>
                  <a:tcPr marL="29714" marR="29714" marT="0" marB="0" anchor="ctr"/>
                </a:tc>
                <a:extLst>
                  <a:ext uri="{0D108BD9-81ED-4DB2-BD59-A6C34878D82A}">
                    <a16:rowId xmlns:a16="http://schemas.microsoft.com/office/drawing/2014/main" val="10003"/>
                  </a:ext>
                </a:extLst>
              </a:tr>
              <a:tr h="0">
                <a:tc>
                  <a:txBody>
                    <a:bodyPr/>
                    <a:lstStyle/>
                    <a:p>
                      <a:pPr>
                        <a:lnSpc>
                          <a:spcPct val="115000"/>
                        </a:lnSpc>
                        <a:spcAft>
                          <a:spcPts val="0"/>
                        </a:spcAft>
                      </a:pPr>
                      <a:r>
                        <a:rPr lang="es-ES" sz="1600" dirty="0">
                          <a:effectLst/>
                        </a:rPr>
                        <a:t>P.2.13 Número total de egresos vivos atendidos en el servicio de urgencias durante el periodo definido.</a:t>
                      </a:r>
                      <a:endParaRPr lang="es-CO" sz="2400" dirty="0">
                        <a:effectLst/>
                        <a:latin typeface="Calibri"/>
                        <a:ea typeface="Calibri"/>
                        <a:cs typeface="Times New Roman"/>
                      </a:endParaRPr>
                    </a:p>
                  </a:txBody>
                  <a:tcPr marL="29714" marR="29714" marT="0" marB="0" anchor="ctr"/>
                </a:tc>
                <a:tc vMerge="1">
                  <a:txBody>
                    <a:bodyPr/>
                    <a:lstStyle/>
                    <a:p>
                      <a:pPr algn="r">
                        <a:lnSpc>
                          <a:spcPct val="115000"/>
                        </a:lnSpc>
                        <a:spcAft>
                          <a:spcPts val="0"/>
                        </a:spcAft>
                      </a:pPr>
                      <a:endParaRPr lang="es-CO" sz="1800" dirty="0">
                        <a:effectLst/>
                        <a:latin typeface="Calibri"/>
                        <a:ea typeface="Calibri"/>
                        <a:cs typeface="Times New Roman"/>
                      </a:endParaRPr>
                    </a:p>
                  </a:txBody>
                  <a:tcPr marL="29714" marR="29714" marT="0" marB="0" anchor="b"/>
                </a:tc>
                <a:tc>
                  <a:txBody>
                    <a:bodyPr/>
                    <a:lstStyle/>
                    <a:p>
                      <a:pPr algn="ctr">
                        <a:lnSpc>
                          <a:spcPct val="115000"/>
                        </a:lnSpc>
                        <a:spcAft>
                          <a:spcPts val="0"/>
                        </a:spcAft>
                      </a:pPr>
                      <a:r>
                        <a:rPr lang="es-CO" sz="1600" dirty="0">
                          <a:effectLst/>
                        </a:rPr>
                        <a:t>2143</a:t>
                      </a:r>
                      <a:endParaRPr lang="es-CO" sz="1800" dirty="0">
                        <a:effectLst/>
                        <a:latin typeface="Calibri"/>
                        <a:ea typeface="Calibri"/>
                        <a:cs typeface="Times New Roman"/>
                      </a:endParaRPr>
                    </a:p>
                  </a:txBody>
                  <a:tcPr marL="29714" marR="29714" marT="0" marB="0" anchor="ctr"/>
                </a:tc>
                <a:tc vMerge="1">
                  <a:txBody>
                    <a:bodyPr/>
                    <a:lstStyle/>
                    <a:p>
                      <a:endParaRPr lang="es-CO"/>
                    </a:p>
                  </a:txBody>
                  <a:tcPr/>
                </a:tc>
                <a:tc>
                  <a:txBody>
                    <a:bodyPr/>
                    <a:lstStyle/>
                    <a:p>
                      <a:pPr algn="ctr">
                        <a:lnSpc>
                          <a:spcPct val="115000"/>
                        </a:lnSpc>
                        <a:spcAft>
                          <a:spcPts val="0"/>
                        </a:spcAft>
                      </a:pPr>
                      <a:r>
                        <a:rPr lang="es-CO" sz="1600" dirty="0">
                          <a:effectLst/>
                        </a:rPr>
                        <a:t>1879</a:t>
                      </a:r>
                      <a:endParaRPr lang="es-CO" sz="1800" dirty="0">
                        <a:effectLst/>
                        <a:latin typeface="Calibri"/>
                        <a:ea typeface="Calibri"/>
                        <a:cs typeface="Times New Roman"/>
                      </a:endParaRPr>
                    </a:p>
                  </a:txBody>
                  <a:tcPr marL="29714" marR="29714" marT="0" marB="0" anchor="ctr"/>
                </a:tc>
                <a:tc vMerge="1">
                  <a:txBody>
                    <a:bodyPr/>
                    <a:lstStyle/>
                    <a:p>
                      <a:endParaRPr lang="es-CO"/>
                    </a:p>
                  </a:txBody>
                  <a:tcPr/>
                </a:tc>
                <a:extLst>
                  <a:ext uri="{0D108BD9-81ED-4DB2-BD59-A6C34878D82A}">
                    <a16:rowId xmlns:a16="http://schemas.microsoft.com/office/drawing/2014/main" val="10004"/>
                  </a:ext>
                </a:extLst>
              </a:tr>
              <a:tr h="0">
                <a:tc>
                  <a:txBody>
                    <a:bodyPr/>
                    <a:lstStyle/>
                    <a:p>
                      <a:pPr>
                        <a:lnSpc>
                          <a:spcPct val="115000"/>
                        </a:lnSpc>
                        <a:spcAft>
                          <a:spcPts val="0"/>
                        </a:spcAft>
                      </a:pPr>
                      <a:r>
                        <a:rPr lang="es-ES" sz="1600" dirty="0">
                          <a:effectLst/>
                        </a:rPr>
                        <a:t>P.2.14 Número total de pacientes que reingresan al servicio de hospitalización, en la misma institución, antes de 15 días, por el mismo diagnóstico de egreso en el período.</a:t>
                      </a:r>
                      <a:endParaRPr lang="es-CO" sz="24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400" kern="1200" dirty="0">
                          <a:solidFill>
                            <a:schemeClr val="dk1"/>
                          </a:solidFill>
                          <a:effectLst/>
                          <a:latin typeface="Calibri"/>
                          <a:ea typeface="Calibri"/>
                          <a:cs typeface="Times New Roman"/>
                        </a:rPr>
                        <a:t>5 pacientes por cada 1000 egresos</a:t>
                      </a:r>
                    </a:p>
                  </a:txBody>
                  <a:tcPr marL="29714" marR="29714" marT="0" marB="0"/>
                </a:tc>
                <a:tc>
                  <a:txBody>
                    <a:bodyPr/>
                    <a:lstStyle/>
                    <a:p>
                      <a:pPr algn="ctr">
                        <a:lnSpc>
                          <a:spcPct val="115000"/>
                        </a:lnSpc>
                        <a:spcAft>
                          <a:spcPts val="0"/>
                        </a:spcAft>
                      </a:pPr>
                      <a:r>
                        <a:rPr lang="es-CO" sz="1600" dirty="0">
                          <a:effectLst/>
                        </a:rPr>
                        <a:t>58</a:t>
                      </a:r>
                      <a:endParaRPr lang="es-CO" sz="18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600">
                          <a:effectLst/>
                        </a:rPr>
                        <a:t>35,98</a:t>
                      </a:r>
                      <a:endParaRPr lang="es-CO" sz="1800">
                        <a:effectLst/>
                        <a:latin typeface="Calibri"/>
                        <a:ea typeface="Calibri"/>
                        <a:cs typeface="Times New Roman"/>
                      </a:endParaRPr>
                    </a:p>
                  </a:txBody>
                  <a:tcPr marL="29714" marR="29714" marT="0" marB="0" anchor="ctr"/>
                </a:tc>
                <a:tc>
                  <a:txBody>
                    <a:bodyPr/>
                    <a:lstStyle/>
                    <a:p>
                      <a:pPr algn="ctr">
                        <a:lnSpc>
                          <a:spcPct val="115000"/>
                        </a:lnSpc>
                        <a:spcAft>
                          <a:spcPts val="0"/>
                        </a:spcAft>
                      </a:pPr>
                      <a:r>
                        <a:rPr lang="es-CO" sz="1600" dirty="0">
                          <a:effectLst/>
                        </a:rPr>
                        <a:t>83</a:t>
                      </a:r>
                      <a:endParaRPr lang="es-CO" sz="18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600">
                          <a:effectLst/>
                        </a:rPr>
                        <a:t>38,77</a:t>
                      </a:r>
                      <a:endParaRPr lang="es-CO" sz="1800">
                        <a:effectLst/>
                        <a:latin typeface="Calibri"/>
                        <a:ea typeface="Calibri"/>
                        <a:cs typeface="Times New Roman"/>
                      </a:endParaRPr>
                    </a:p>
                  </a:txBody>
                  <a:tcPr marL="29714" marR="29714" marT="0" marB="0" anchor="ctr"/>
                </a:tc>
                <a:extLst>
                  <a:ext uri="{0D108BD9-81ED-4DB2-BD59-A6C34878D82A}">
                    <a16:rowId xmlns:a16="http://schemas.microsoft.com/office/drawing/2014/main" val="10005"/>
                  </a:ext>
                </a:extLst>
              </a:tr>
              <a:tr h="0">
                <a:tc>
                  <a:txBody>
                    <a:bodyPr/>
                    <a:lstStyle/>
                    <a:p>
                      <a:pPr>
                        <a:lnSpc>
                          <a:spcPct val="115000"/>
                        </a:lnSpc>
                        <a:spcAft>
                          <a:spcPts val="0"/>
                        </a:spcAft>
                      </a:pPr>
                      <a:r>
                        <a:rPr lang="es-ES" sz="1600" dirty="0">
                          <a:effectLst/>
                        </a:rPr>
                        <a:t>P.2.14 Número total de egresos vivos en el periodo.</a:t>
                      </a:r>
                      <a:endParaRPr lang="es-CO" sz="2400" dirty="0">
                        <a:effectLst/>
                        <a:latin typeface="Calibri"/>
                        <a:ea typeface="Calibri"/>
                        <a:cs typeface="Times New Roman"/>
                      </a:endParaRPr>
                    </a:p>
                  </a:txBody>
                  <a:tcPr marL="29714" marR="29714" marT="0" marB="0" anchor="ctr"/>
                </a:tc>
                <a:tc vMerge="1">
                  <a:txBody>
                    <a:bodyPr/>
                    <a:lstStyle/>
                    <a:p>
                      <a:pPr algn="r">
                        <a:lnSpc>
                          <a:spcPct val="115000"/>
                        </a:lnSpc>
                        <a:spcAft>
                          <a:spcPts val="0"/>
                        </a:spcAft>
                      </a:pPr>
                      <a:endParaRPr lang="es-CO" sz="1800" dirty="0">
                        <a:effectLst/>
                        <a:latin typeface="Calibri"/>
                        <a:ea typeface="Calibri"/>
                        <a:cs typeface="Times New Roman"/>
                      </a:endParaRPr>
                    </a:p>
                  </a:txBody>
                  <a:tcPr marL="29714" marR="29714" marT="0" marB="0" anchor="b"/>
                </a:tc>
                <a:tc>
                  <a:txBody>
                    <a:bodyPr/>
                    <a:lstStyle/>
                    <a:p>
                      <a:pPr algn="ctr">
                        <a:lnSpc>
                          <a:spcPct val="115000"/>
                        </a:lnSpc>
                        <a:spcAft>
                          <a:spcPts val="0"/>
                        </a:spcAft>
                      </a:pPr>
                      <a:r>
                        <a:rPr lang="es-CO" sz="1600" dirty="0">
                          <a:effectLst/>
                        </a:rPr>
                        <a:t>1612</a:t>
                      </a:r>
                      <a:endParaRPr lang="es-CO" sz="1800" dirty="0">
                        <a:effectLst/>
                        <a:latin typeface="Calibri"/>
                        <a:ea typeface="Calibri"/>
                        <a:cs typeface="Times New Roman"/>
                      </a:endParaRPr>
                    </a:p>
                  </a:txBody>
                  <a:tcPr marL="29714" marR="29714" marT="0" marB="0" anchor="ctr"/>
                </a:tc>
                <a:tc vMerge="1">
                  <a:txBody>
                    <a:bodyPr/>
                    <a:lstStyle/>
                    <a:p>
                      <a:endParaRPr lang="es-CO"/>
                    </a:p>
                  </a:txBody>
                  <a:tcPr/>
                </a:tc>
                <a:tc>
                  <a:txBody>
                    <a:bodyPr/>
                    <a:lstStyle/>
                    <a:p>
                      <a:pPr algn="ctr">
                        <a:lnSpc>
                          <a:spcPct val="115000"/>
                        </a:lnSpc>
                        <a:spcAft>
                          <a:spcPts val="0"/>
                        </a:spcAft>
                      </a:pPr>
                      <a:r>
                        <a:rPr lang="es-CO" sz="1600" dirty="0">
                          <a:effectLst/>
                        </a:rPr>
                        <a:t>2141</a:t>
                      </a:r>
                      <a:endParaRPr lang="es-CO" sz="1800" dirty="0">
                        <a:effectLst/>
                        <a:latin typeface="Calibri"/>
                        <a:ea typeface="Calibri"/>
                        <a:cs typeface="Times New Roman"/>
                      </a:endParaRPr>
                    </a:p>
                  </a:txBody>
                  <a:tcPr marL="29714" marR="29714" marT="0" marB="0" anchor="ctr"/>
                </a:tc>
                <a:tc vMerge="1">
                  <a:txBody>
                    <a:bodyPr/>
                    <a:lstStyle/>
                    <a:p>
                      <a:endParaRPr lang="es-CO"/>
                    </a:p>
                  </a:txBody>
                  <a:tcPr/>
                </a:tc>
                <a:extLst>
                  <a:ext uri="{0D108BD9-81ED-4DB2-BD59-A6C34878D82A}">
                    <a16:rowId xmlns:a16="http://schemas.microsoft.com/office/drawing/2014/main" val="10006"/>
                  </a:ext>
                </a:extLst>
              </a:tr>
              <a:tr h="0">
                <a:tc>
                  <a:txBody>
                    <a:bodyPr/>
                    <a:lstStyle/>
                    <a:p>
                      <a:pPr>
                        <a:lnSpc>
                          <a:spcPct val="115000"/>
                        </a:lnSpc>
                        <a:spcAft>
                          <a:spcPts val="0"/>
                        </a:spcAft>
                      </a:pPr>
                      <a:r>
                        <a:rPr lang="es-CO" sz="1600" dirty="0">
                          <a:effectLst/>
                        </a:rPr>
                        <a:t>P.3.10 Sumatoria del número de minutos transcurridos a partir de que el paciente es clasificado como </a:t>
                      </a:r>
                      <a:r>
                        <a:rPr lang="es-CO" sz="1600" dirty="0" err="1">
                          <a:effectLst/>
                        </a:rPr>
                        <a:t>Triage</a:t>
                      </a:r>
                      <a:r>
                        <a:rPr lang="es-CO" sz="1600" dirty="0">
                          <a:effectLst/>
                        </a:rPr>
                        <a:t> 2 y el momento en el cual es atendido en consulta de Urgencias por médico.</a:t>
                      </a:r>
                      <a:endParaRPr lang="es-CO" sz="24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400" kern="1200" dirty="0">
                          <a:solidFill>
                            <a:schemeClr val="dk1"/>
                          </a:solidFill>
                          <a:effectLst/>
                          <a:latin typeface="Calibri"/>
                          <a:ea typeface="Calibri"/>
                          <a:cs typeface="Times New Roman"/>
                        </a:rPr>
                        <a:t>30 minutos</a:t>
                      </a:r>
                    </a:p>
                  </a:txBody>
                  <a:tcPr marL="29714" marR="29714" marT="0" marB="0"/>
                </a:tc>
                <a:tc>
                  <a:txBody>
                    <a:bodyPr/>
                    <a:lstStyle/>
                    <a:p>
                      <a:pPr algn="ctr">
                        <a:lnSpc>
                          <a:spcPct val="115000"/>
                        </a:lnSpc>
                        <a:spcAft>
                          <a:spcPts val="0"/>
                        </a:spcAft>
                      </a:pPr>
                      <a:r>
                        <a:rPr lang="es-CO" sz="1600" dirty="0">
                          <a:effectLst/>
                        </a:rPr>
                        <a:t>6141</a:t>
                      </a:r>
                      <a:endParaRPr lang="es-CO" sz="18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600">
                          <a:effectLst/>
                        </a:rPr>
                        <a:t>16,46</a:t>
                      </a:r>
                      <a:endParaRPr lang="es-CO" sz="1800">
                        <a:effectLst/>
                        <a:latin typeface="Calibri"/>
                        <a:ea typeface="Calibri"/>
                        <a:cs typeface="Times New Roman"/>
                      </a:endParaRPr>
                    </a:p>
                  </a:txBody>
                  <a:tcPr marL="29714" marR="29714" marT="0" marB="0" anchor="ctr"/>
                </a:tc>
                <a:tc>
                  <a:txBody>
                    <a:bodyPr/>
                    <a:lstStyle/>
                    <a:p>
                      <a:pPr algn="ctr">
                        <a:lnSpc>
                          <a:spcPct val="115000"/>
                        </a:lnSpc>
                        <a:spcAft>
                          <a:spcPts val="0"/>
                        </a:spcAft>
                      </a:pPr>
                      <a:r>
                        <a:rPr lang="es-CO" sz="1600" dirty="0">
                          <a:effectLst/>
                        </a:rPr>
                        <a:t>4465</a:t>
                      </a:r>
                      <a:endParaRPr lang="es-CO" sz="18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600">
                          <a:effectLst/>
                        </a:rPr>
                        <a:t>13,78</a:t>
                      </a:r>
                      <a:endParaRPr lang="es-CO" sz="1800">
                        <a:effectLst/>
                        <a:latin typeface="Calibri"/>
                        <a:ea typeface="Calibri"/>
                        <a:cs typeface="Times New Roman"/>
                      </a:endParaRPr>
                    </a:p>
                  </a:txBody>
                  <a:tcPr marL="29714" marR="29714" marT="0" marB="0" anchor="ctr"/>
                </a:tc>
                <a:extLst>
                  <a:ext uri="{0D108BD9-81ED-4DB2-BD59-A6C34878D82A}">
                    <a16:rowId xmlns:a16="http://schemas.microsoft.com/office/drawing/2014/main" val="10007"/>
                  </a:ext>
                </a:extLst>
              </a:tr>
              <a:tr h="0">
                <a:tc>
                  <a:txBody>
                    <a:bodyPr/>
                    <a:lstStyle/>
                    <a:p>
                      <a:pPr>
                        <a:lnSpc>
                          <a:spcPct val="115000"/>
                        </a:lnSpc>
                        <a:spcAft>
                          <a:spcPts val="0"/>
                        </a:spcAft>
                      </a:pPr>
                      <a:r>
                        <a:rPr lang="es-CO" sz="1600" dirty="0">
                          <a:effectLst/>
                        </a:rPr>
                        <a:t>P.3.10 Número total de pacientes clasificados como </a:t>
                      </a:r>
                      <a:r>
                        <a:rPr lang="es-CO" sz="1600" dirty="0" err="1">
                          <a:effectLst/>
                        </a:rPr>
                        <a:t>Triage</a:t>
                      </a:r>
                      <a:r>
                        <a:rPr lang="es-CO" sz="1600" dirty="0">
                          <a:effectLst/>
                        </a:rPr>
                        <a:t> 2, en un periodo determinado.</a:t>
                      </a:r>
                      <a:endParaRPr lang="es-CO" sz="2400" dirty="0">
                        <a:effectLst/>
                        <a:latin typeface="Calibri"/>
                        <a:ea typeface="Calibri"/>
                        <a:cs typeface="Times New Roman"/>
                      </a:endParaRPr>
                    </a:p>
                  </a:txBody>
                  <a:tcPr marL="29714" marR="29714" marT="0" marB="0" anchor="ctr"/>
                </a:tc>
                <a:tc vMerge="1">
                  <a:txBody>
                    <a:bodyPr/>
                    <a:lstStyle/>
                    <a:p>
                      <a:pPr algn="r">
                        <a:lnSpc>
                          <a:spcPct val="115000"/>
                        </a:lnSpc>
                        <a:spcAft>
                          <a:spcPts val="0"/>
                        </a:spcAft>
                      </a:pPr>
                      <a:endParaRPr lang="es-CO" sz="1800" dirty="0">
                        <a:effectLst/>
                        <a:latin typeface="Calibri"/>
                        <a:ea typeface="Calibri"/>
                        <a:cs typeface="Times New Roman"/>
                      </a:endParaRPr>
                    </a:p>
                  </a:txBody>
                  <a:tcPr marL="29714" marR="29714" marT="0" marB="0" anchor="b"/>
                </a:tc>
                <a:tc>
                  <a:txBody>
                    <a:bodyPr/>
                    <a:lstStyle/>
                    <a:p>
                      <a:pPr algn="ctr">
                        <a:lnSpc>
                          <a:spcPct val="115000"/>
                        </a:lnSpc>
                        <a:spcAft>
                          <a:spcPts val="0"/>
                        </a:spcAft>
                      </a:pPr>
                      <a:r>
                        <a:rPr lang="es-CO" sz="1600" dirty="0">
                          <a:effectLst/>
                        </a:rPr>
                        <a:t>373</a:t>
                      </a:r>
                      <a:endParaRPr lang="es-CO" sz="1800" dirty="0">
                        <a:effectLst/>
                        <a:latin typeface="Calibri"/>
                        <a:ea typeface="Calibri"/>
                        <a:cs typeface="Times New Roman"/>
                      </a:endParaRPr>
                    </a:p>
                  </a:txBody>
                  <a:tcPr marL="29714" marR="29714" marT="0" marB="0" anchor="ctr"/>
                </a:tc>
                <a:tc vMerge="1">
                  <a:txBody>
                    <a:bodyPr/>
                    <a:lstStyle/>
                    <a:p>
                      <a:endParaRPr lang="es-CO"/>
                    </a:p>
                  </a:txBody>
                  <a:tcPr/>
                </a:tc>
                <a:tc>
                  <a:txBody>
                    <a:bodyPr/>
                    <a:lstStyle/>
                    <a:p>
                      <a:pPr algn="ctr">
                        <a:lnSpc>
                          <a:spcPct val="115000"/>
                        </a:lnSpc>
                        <a:spcAft>
                          <a:spcPts val="0"/>
                        </a:spcAft>
                      </a:pPr>
                      <a:r>
                        <a:rPr lang="es-CO" sz="1600" dirty="0">
                          <a:effectLst/>
                        </a:rPr>
                        <a:t>324</a:t>
                      </a:r>
                      <a:endParaRPr lang="es-CO" sz="1800" dirty="0">
                        <a:effectLst/>
                        <a:latin typeface="Calibri"/>
                        <a:ea typeface="Calibri"/>
                        <a:cs typeface="Times New Roman"/>
                      </a:endParaRPr>
                    </a:p>
                  </a:txBody>
                  <a:tcPr marL="29714" marR="29714" marT="0" marB="0" anchor="ctr"/>
                </a:tc>
                <a:tc vMerge="1">
                  <a:txBody>
                    <a:bodyPr/>
                    <a:lstStyle/>
                    <a:p>
                      <a:endParaRPr lang="es-CO"/>
                    </a:p>
                  </a:txBody>
                  <a:tcPr/>
                </a:tc>
                <a:extLst>
                  <a:ext uri="{0D108BD9-81ED-4DB2-BD59-A6C34878D82A}">
                    <a16:rowId xmlns:a16="http://schemas.microsoft.com/office/drawing/2014/main" val="10008"/>
                  </a:ext>
                </a:extLst>
              </a:tr>
              <a:tr h="0">
                <a:tc>
                  <a:txBody>
                    <a:bodyPr/>
                    <a:lstStyle/>
                    <a:p>
                      <a:pPr>
                        <a:lnSpc>
                          <a:spcPct val="115000"/>
                        </a:lnSpc>
                        <a:spcAft>
                          <a:spcPts val="0"/>
                        </a:spcAft>
                      </a:pPr>
                      <a:r>
                        <a:rPr lang="es-CO" sz="1600" dirty="0">
                          <a:effectLst/>
                        </a:rPr>
                        <a:t>P.3.14 Número de usuarios que respondieron ?muy buena? o ?buena? a la pregunta: ¿cómo calificaría su experiencia global respecto a los servicios de salud que ha recibido a través de su IPS?.</a:t>
                      </a:r>
                      <a:endParaRPr lang="es-CO" sz="24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400" kern="1200" dirty="0">
                          <a:solidFill>
                            <a:schemeClr val="dk1"/>
                          </a:solidFill>
                          <a:effectLst/>
                          <a:latin typeface="Calibri"/>
                          <a:ea typeface="Calibri"/>
                          <a:cs typeface="Times New Roman"/>
                        </a:rPr>
                        <a:t>&gt;90%</a:t>
                      </a:r>
                    </a:p>
                  </a:txBody>
                  <a:tcPr marL="29714" marR="29714" marT="0" marB="0"/>
                </a:tc>
                <a:tc>
                  <a:txBody>
                    <a:bodyPr/>
                    <a:lstStyle/>
                    <a:p>
                      <a:pPr algn="ctr">
                        <a:lnSpc>
                          <a:spcPct val="115000"/>
                        </a:lnSpc>
                        <a:spcAft>
                          <a:spcPts val="0"/>
                        </a:spcAft>
                      </a:pPr>
                      <a:r>
                        <a:rPr lang="es-CO" sz="1600" dirty="0">
                          <a:effectLst/>
                        </a:rPr>
                        <a:t>1259</a:t>
                      </a:r>
                      <a:endParaRPr lang="es-CO" sz="18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600" dirty="0">
                          <a:effectLst/>
                        </a:rPr>
                        <a:t>95,23</a:t>
                      </a:r>
                      <a:endParaRPr lang="es-CO" sz="1800" dirty="0">
                        <a:effectLst/>
                        <a:latin typeface="Calibri"/>
                        <a:ea typeface="Calibri"/>
                        <a:cs typeface="Times New Roman"/>
                      </a:endParaRPr>
                    </a:p>
                  </a:txBody>
                  <a:tcPr marL="29714" marR="29714" marT="0" marB="0" anchor="ctr"/>
                </a:tc>
                <a:tc>
                  <a:txBody>
                    <a:bodyPr/>
                    <a:lstStyle/>
                    <a:p>
                      <a:pPr algn="ctr">
                        <a:lnSpc>
                          <a:spcPct val="115000"/>
                        </a:lnSpc>
                        <a:spcAft>
                          <a:spcPts val="0"/>
                        </a:spcAft>
                      </a:pPr>
                      <a:r>
                        <a:rPr lang="es-CO" sz="1600" dirty="0">
                          <a:effectLst/>
                        </a:rPr>
                        <a:t>1289</a:t>
                      </a:r>
                      <a:endParaRPr lang="es-CO" sz="1800" dirty="0">
                        <a:effectLst/>
                        <a:latin typeface="Calibri"/>
                        <a:ea typeface="Calibri"/>
                        <a:cs typeface="Times New Roman"/>
                      </a:endParaRPr>
                    </a:p>
                  </a:txBody>
                  <a:tcPr marL="29714" marR="29714" marT="0" marB="0" anchor="ctr"/>
                </a:tc>
                <a:tc rowSpan="2">
                  <a:txBody>
                    <a:bodyPr/>
                    <a:lstStyle/>
                    <a:p>
                      <a:pPr algn="ctr">
                        <a:lnSpc>
                          <a:spcPct val="115000"/>
                        </a:lnSpc>
                        <a:spcAft>
                          <a:spcPts val="0"/>
                        </a:spcAft>
                      </a:pPr>
                      <a:r>
                        <a:rPr lang="es-CO" sz="1600" dirty="0">
                          <a:effectLst/>
                        </a:rPr>
                        <a:t>91,87</a:t>
                      </a:r>
                      <a:endParaRPr lang="es-CO" sz="1800" dirty="0">
                        <a:effectLst/>
                        <a:latin typeface="Calibri"/>
                        <a:ea typeface="Calibri"/>
                        <a:cs typeface="Times New Roman"/>
                      </a:endParaRPr>
                    </a:p>
                  </a:txBody>
                  <a:tcPr marL="29714" marR="29714" marT="0" marB="0" anchor="ctr"/>
                </a:tc>
                <a:extLst>
                  <a:ext uri="{0D108BD9-81ED-4DB2-BD59-A6C34878D82A}">
                    <a16:rowId xmlns:a16="http://schemas.microsoft.com/office/drawing/2014/main" val="10009"/>
                  </a:ext>
                </a:extLst>
              </a:tr>
              <a:tr h="0">
                <a:tc>
                  <a:txBody>
                    <a:bodyPr/>
                    <a:lstStyle/>
                    <a:p>
                      <a:pPr>
                        <a:lnSpc>
                          <a:spcPct val="115000"/>
                        </a:lnSpc>
                        <a:spcAft>
                          <a:spcPts val="0"/>
                        </a:spcAft>
                      </a:pPr>
                      <a:r>
                        <a:rPr lang="es-CO" sz="1600" dirty="0">
                          <a:effectLst/>
                        </a:rPr>
                        <a:t>P.3.14 Número de usuarios que respondieron la pregunta.</a:t>
                      </a:r>
                      <a:endParaRPr lang="es-CO" sz="2400" dirty="0">
                        <a:effectLst/>
                        <a:latin typeface="Calibri"/>
                        <a:ea typeface="Calibri"/>
                        <a:cs typeface="Times New Roman"/>
                      </a:endParaRPr>
                    </a:p>
                  </a:txBody>
                  <a:tcPr marL="29714" marR="29714" marT="0" marB="0" anchor="ctr"/>
                </a:tc>
                <a:tc vMerge="1">
                  <a:txBody>
                    <a:bodyPr/>
                    <a:lstStyle/>
                    <a:p>
                      <a:pPr algn="r">
                        <a:lnSpc>
                          <a:spcPct val="115000"/>
                        </a:lnSpc>
                        <a:spcAft>
                          <a:spcPts val="0"/>
                        </a:spcAft>
                      </a:pPr>
                      <a:endParaRPr lang="es-CO" sz="1800" dirty="0">
                        <a:effectLst/>
                        <a:latin typeface="Calibri"/>
                        <a:ea typeface="Calibri"/>
                        <a:cs typeface="Times New Roman"/>
                      </a:endParaRPr>
                    </a:p>
                  </a:txBody>
                  <a:tcPr marL="29714" marR="29714" marT="0" marB="0" anchor="b"/>
                </a:tc>
                <a:tc>
                  <a:txBody>
                    <a:bodyPr/>
                    <a:lstStyle/>
                    <a:p>
                      <a:pPr algn="ctr">
                        <a:lnSpc>
                          <a:spcPct val="115000"/>
                        </a:lnSpc>
                        <a:spcAft>
                          <a:spcPts val="0"/>
                        </a:spcAft>
                      </a:pPr>
                      <a:r>
                        <a:rPr lang="es-CO" sz="1600" dirty="0">
                          <a:effectLst/>
                        </a:rPr>
                        <a:t>1322</a:t>
                      </a:r>
                      <a:endParaRPr lang="es-CO" sz="1800" dirty="0">
                        <a:effectLst/>
                        <a:latin typeface="Calibri"/>
                        <a:ea typeface="Calibri"/>
                        <a:cs typeface="Times New Roman"/>
                      </a:endParaRPr>
                    </a:p>
                  </a:txBody>
                  <a:tcPr marL="29714" marR="29714" marT="0" marB="0" anchor="ctr"/>
                </a:tc>
                <a:tc vMerge="1">
                  <a:txBody>
                    <a:bodyPr/>
                    <a:lstStyle/>
                    <a:p>
                      <a:endParaRPr lang="es-CO"/>
                    </a:p>
                  </a:txBody>
                  <a:tcPr/>
                </a:tc>
                <a:tc>
                  <a:txBody>
                    <a:bodyPr/>
                    <a:lstStyle/>
                    <a:p>
                      <a:pPr algn="ctr">
                        <a:lnSpc>
                          <a:spcPct val="115000"/>
                        </a:lnSpc>
                        <a:spcAft>
                          <a:spcPts val="0"/>
                        </a:spcAft>
                      </a:pPr>
                      <a:r>
                        <a:rPr lang="es-CO" sz="1600" dirty="0">
                          <a:effectLst/>
                        </a:rPr>
                        <a:t>1403</a:t>
                      </a:r>
                      <a:endParaRPr lang="es-CO" sz="1800" dirty="0">
                        <a:effectLst/>
                        <a:latin typeface="Calibri"/>
                        <a:ea typeface="Calibri"/>
                        <a:cs typeface="Times New Roman"/>
                      </a:endParaRPr>
                    </a:p>
                  </a:txBody>
                  <a:tcPr marL="29714" marR="29714" marT="0" marB="0" anchor="ctr"/>
                </a:tc>
                <a:tc vMerge="1">
                  <a:txBody>
                    <a:bodyPr/>
                    <a:lstStyle/>
                    <a:p>
                      <a:endParaRPr lang="es-CO"/>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7853691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7" name="Título 1"/>
          <p:cNvSpPr txBox="1">
            <a:spLocks/>
          </p:cNvSpPr>
          <p:nvPr/>
        </p:nvSpPr>
        <p:spPr>
          <a:xfrm>
            <a:off x="1642154" y="2003979"/>
            <a:ext cx="8303673" cy="1448535"/>
          </a:xfrm>
          <a:prstGeom prst="round2Diag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s-CO" sz="2800" dirty="0">
              <a:solidFill>
                <a:schemeClr val="bg1"/>
              </a:solidFill>
            </a:endParaRPr>
          </a:p>
          <a:p>
            <a:r>
              <a:rPr lang="es-CO" sz="2800" b="1" i="1" dirty="0">
                <a:solidFill>
                  <a:schemeClr val="bg1"/>
                </a:solidFill>
              </a:rPr>
              <a:t>GESTION ADMINISTRATIVA Y FINANCIERA </a:t>
            </a:r>
          </a:p>
        </p:txBody>
      </p:sp>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00" t="20415" r="24666" b="16443"/>
          <a:stretch/>
        </p:blipFill>
        <p:spPr bwMode="auto">
          <a:xfrm>
            <a:off x="4577706" y="3861761"/>
            <a:ext cx="2760119" cy="261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8978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00" t="20415" r="24666" b="16443"/>
          <a:stretch/>
        </p:blipFill>
        <p:spPr bwMode="auto">
          <a:xfrm>
            <a:off x="3165" y="0"/>
            <a:ext cx="1266553"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2476500" y="353109"/>
            <a:ext cx="7943850" cy="646331"/>
          </a:xfrm>
          <a:prstGeom prst="rect">
            <a:avLst/>
          </a:prstGeom>
        </p:spPr>
        <p:txBody>
          <a:bodyPr wrap="square">
            <a:spAutoFit/>
          </a:bodyPr>
          <a:lstStyle/>
          <a:p>
            <a:pPr algn="ctr"/>
            <a:r>
              <a:rPr lang="es-CO" sz="3600" b="1" dirty="0">
                <a:solidFill>
                  <a:schemeClr val="bg1"/>
                </a:solidFill>
              </a:rPr>
              <a:t>INGRESOS RECONOCIDOS</a:t>
            </a:r>
            <a:endParaRPr lang="es-CO" sz="3600" dirty="0">
              <a:solidFill>
                <a:schemeClr val="bg1"/>
              </a:solidFill>
            </a:endParaRPr>
          </a:p>
        </p:txBody>
      </p:sp>
      <p:grpSp>
        <p:nvGrpSpPr>
          <p:cNvPr id="5"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6" name="15 Rectángulo"/>
          <p:cNvSpPr/>
          <p:nvPr/>
        </p:nvSpPr>
        <p:spPr>
          <a:xfrm>
            <a:off x="2648119" y="399033"/>
            <a:ext cx="6346161"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Ingresos Reconocidos</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057" y="1352551"/>
            <a:ext cx="7237418" cy="452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512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476500" y="353109"/>
            <a:ext cx="7943850" cy="646331"/>
          </a:xfrm>
          <a:prstGeom prst="rect">
            <a:avLst/>
          </a:prstGeom>
        </p:spPr>
        <p:txBody>
          <a:bodyPr wrap="square">
            <a:spAutoFit/>
          </a:bodyPr>
          <a:lstStyle/>
          <a:p>
            <a:pPr algn="ctr"/>
            <a:r>
              <a:rPr lang="es-CO" sz="3600" b="1" dirty="0">
                <a:solidFill>
                  <a:schemeClr val="bg1"/>
                </a:solidFill>
              </a:rPr>
              <a:t>INGRESOS RECAUDADOS</a:t>
            </a:r>
            <a:endParaRPr lang="es-CO" sz="3600" dirty="0">
              <a:solidFill>
                <a:schemeClr val="bg1"/>
              </a:solidFill>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00" t="20415" r="24666" b="16443"/>
          <a:stretch/>
        </p:blipFill>
        <p:spPr bwMode="auto">
          <a:xfrm>
            <a:off x="-1" y="0"/>
            <a:ext cx="1266553"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contenido"/>
          <p:cNvSpPr>
            <a:spLocks noGrp="1"/>
          </p:cNvSpPr>
          <p:nvPr>
            <p:ph idx="1"/>
          </p:nvPr>
        </p:nvSpPr>
        <p:spPr/>
        <p:txBody>
          <a:bodyPr/>
          <a:lstStyle/>
          <a:p>
            <a:endParaRPr lang="es-CO" dirty="0"/>
          </a:p>
        </p:txBody>
      </p:sp>
      <p:grpSp>
        <p:nvGrpSpPr>
          <p:cNvPr id="8" name="Grupo 11"/>
          <p:cNvGrpSpPr/>
          <p:nvPr/>
        </p:nvGrpSpPr>
        <p:grpSpPr>
          <a:xfrm>
            <a:off x="-2491" y="6085822"/>
            <a:ext cx="12216634" cy="772178"/>
            <a:chOff x="-2491" y="6085822"/>
            <a:chExt cx="12216634" cy="772178"/>
          </a:xfrm>
        </p:grpSpPr>
        <p:sp>
          <p:nvSpPr>
            <p:cNvPr id="9"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1"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6"/>
          <p:cNvGrpSpPr/>
          <p:nvPr/>
        </p:nvGrpSpPr>
        <p:grpSpPr>
          <a:xfrm>
            <a:off x="0" y="-56690"/>
            <a:ext cx="12192000" cy="1392701"/>
            <a:chOff x="0" y="-70338"/>
            <a:chExt cx="12192000" cy="1392701"/>
          </a:xfrm>
        </p:grpSpPr>
        <p:grpSp>
          <p:nvGrpSpPr>
            <p:cNvPr id="13" name="Grupo 7"/>
            <p:cNvGrpSpPr/>
            <p:nvPr/>
          </p:nvGrpSpPr>
          <p:grpSpPr>
            <a:xfrm>
              <a:off x="0" y="-70338"/>
              <a:ext cx="12192000" cy="1392701"/>
              <a:chOff x="0" y="-70338"/>
              <a:chExt cx="12192000" cy="1392701"/>
            </a:xfrm>
          </p:grpSpPr>
          <p:sp>
            <p:nvSpPr>
              <p:cNvPr id="15"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14"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7" name="16 Rectángulo"/>
          <p:cNvSpPr/>
          <p:nvPr/>
        </p:nvSpPr>
        <p:spPr>
          <a:xfrm>
            <a:off x="2722979" y="399033"/>
            <a:ext cx="6196440"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Ingresos Recaudados</a:t>
            </a: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35" y="1591221"/>
            <a:ext cx="7813628" cy="449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464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00" t="20415" r="24666" b="16443"/>
          <a:stretch/>
        </p:blipFill>
        <p:spPr bwMode="auto">
          <a:xfrm>
            <a:off x="3165" y="0"/>
            <a:ext cx="1417804" cy="13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3"/>
          <p:cNvSpPr/>
          <p:nvPr/>
        </p:nvSpPr>
        <p:spPr>
          <a:xfrm>
            <a:off x="1645523" y="347218"/>
            <a:ext cx="10546477" cy="646331"/>
          </a:xfrm>
          <a:prstGeom prst="rect">
            <a:avLst/>
          </a:prstGeom>
          <a:noFill/>
        </p:spPr>
        <p:txBody>
          <a:bodyPr wrap="none" lIns="91440" tIns="45720" rIns="91440" bIns="45720">
            <a:spAutoFit/>
          </a:bodyPr>
          <a:lstStyle/>
          <a:p>
            <a:r>
              <a:rPr lang="es-ES" sz="3600" b="1" dirty="0">
                <a:ln w="22225">
                  <a:noFill/>
                  <a:prstDash val="solid"/>
                </a:ln>
                <a:solidFill>
                  <a:srgbClr val="FFFFFF"/>
                </a:solidFill>
              </a:rPr>
              <a:t>INGRESOS RECAUDADOS  VS RECONOCIDOS</a:t>
            </a:r>
          </a:p>
        </p:txBody>
      </p:sp>
      <p:grpSp>
        <p:nvGrpSpPr>
          <p:cNvPr id="6" name="Grupo 11"/>
          <p:cNvGrpSpPr/>
          <p:nvPr/>
        </p:nvGrpSpPr>
        <p:grpSpPr>
          <a:xfrm>
            <a:off x="-2491" y="6126766"/>
            <a:ext cx="12216634" cy="772178"/>
            <a:chOff x="-2491" y="6085822"/>
            <a:chExt cx="12216634" cy="772178"/>
          </a:xfrm>
        </p:grpSpPr>
        <p:sp>
          <p:nvSpPr>
            <p:cNvPr id="7"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9"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0" name="Grupo 6"/>
          <p:cNvGrpSpPr/>
          <p:nvPr/>
        </p:nvGrpSpPr>
        <p:grpSpPr>
          <a:xfrm>
            <a:off x="0" y="-70338"/>
            <a:ext cx="12192000" cy="1392701"/>
            <a:chOff x="0" y="-70338"/>
            <a:chExt cx="12192000" cy="1392701"/>
          </a:xfrm>
        </p:grpSpPr>
        <p:grpSp>
          <p:nvGrpSpPr>
            <p:cNvPr id="11" name="Grupo 7"/>
            <p:cNvGrpSpPr/>
            <p:nvPr/>
          </p:nvGrpSpPr>
          <p:grpSpPr>
            <a:xfrm>
              <a:off x="0" y="-70338"/>
              <a:ext cx="12192000" cy="1392701"/>
              <a:chOff x="0" y="-70338"/>
              <a:chExt cx="12192000" cy="1392701"/>
            </a:xfrm>
          </p:grpSpPr>
          <p:sp>
            <p:nvSpPr>
              <p:cNvPr id="13"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12"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5" name="14 Rectángulo"/>
          <p:cNvSpPr/>
          <p:nvPr/>
        </p:nvSpPr>
        <p:spPr>
          <a:xfrm>
            <a:off x="597484" y="993549"/>
            <a:ext cx="10720563"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Ingresos Recaudados vs Reconocidos</a:t>
            </a: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185" y="2041312"/>
            <a:ext cx="7910340" cy="417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960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895600" y="320075"/>
            <a:ext cx="7125990" cy="707886"/>
          </a:xfrm>
          <a:prstGeom prst="rect">
            <a:avLst/>
          </a:prstGeom>
          <a:noFill/>
        </p:spPr>
        <p:txBody>
          <a:bodyPr wrap="none" rtlCol="0">
            <a:spAutoFit/>
          </a:bodyPr>
          <a:lstStyle/>
          <a:p>
            <a:r>
              <a:rPr lang="es-CO" sz="4000" b="1" dirty="0">
                <a:solidFill>
                  <a:schemeClr val="bg1"/>
                </a:solidFill>
              </a:rPr>
              <a:t>GASTOS COMPROMETIDOS</a:t>
            </a:r>
          </a:p>
        </p:txBody>
      </p:sp>
      <p:grpSp>
        <p:nvGrpSpPr>
          <p:cNvPr id="7" name="Grupo 11"/>
          <p:cNvGrpSpPr/>
          <p:nvPr/>
        </p:nvGrpSpPr>
        <p:grpSpPr>
          <a:xfrm>
            <a:off x="-2491" y="6099470"/>
            <a:ext cx="12216634" cy="772178"/>
            <a:chOff x="-2491" y="6085822"/>
            <a:chExt cx="12216634" cy="772178"/>
          </a:xfrm>
        </p:grpSpPr>
        <p:sp>
          <p:nvSpPr>
            <p:cNvPr id="8"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0"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1" name="Grupo 6"/>
          <p:cNvGrpSpPr/>
          <p:nvPr/>
        </p:nvGrpSpPr>
        <p:grpSpPr>
          <a:xfrm>
            <a:off x="0" y="-70338"/>
            <a:ext cx="12192000" cy="1392701"/>
            <a:chOff x="0" y="-70338"/>
            <a:chExt cx="12192000" cy="1392701"/>
          </a:xfrm>
        </p:grpSpPr>
        <p:grpSp>
          <p:nvGrpSpPr>
            <p:cNvPr id="12" name="Grupo 7"/>
            <p:cNvGrpSpPr/>
            <p:nvPr/>
          </p:nvGrpSpPr>
          <p:grpSpPr>
            <a:xfrm>
              <a:off x="0" y="-70338"/>
              <a:ext cx="12192000" cy="1392701"/>
              <a:chOff x="0" y="-70338"/>
              <a:chExt cx="12192000" cy="1392701"/>
            </a:xfrm>
          </p:grpSpPr>
          <p:sp>
            <p:nvSpPr>
              <p:cNvPr id="14"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13"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6" name="15 Rectángulo"/>
          <p:cNvSpPr/>
          <p:nvPr/>
        </p:nvSpPr>
        <p:spPr>
          <a:xfrm>
            <a:off x="2414984" y="399033"/>
            <a:ext cx="6812442"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Gastos comprometidos</a:t>
            </a: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00" t="20415" r="24666" b="16443"/>
          <a:stretch/>
        </p:blipFill>
        <p:spPr bwMode="auto">
          <a:xfrm>
            <a:off x="3165" y="-70339"/>
            <a:ext cx="1417804" cy="150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984" y="1577857"/>
            <a:ext cx="7247560" cy="449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136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00" t="20415" r="24666" b="16443"/>
          <a:stretch/>
        </p:blipFill>
        <p:spPr bwMode="auto">
          <a:xfrm>
            <a:off x="3165" y="0"/>
            <a:ext cx="1417804" cy="13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2895600" y="320075"/>
            <a:ext cx="6013506" cy="707886"/>
          </a:xfrm>
          <a:prstGeom prst="rect">
            <a:avLst/>
          </a:prstGeom>
          <a:noFill/>
        </p:spPr>
        <p:txBody>
          <a:bodyPr wrap="none" rtlCol="0">
            <a:spAutoFit/>
          </a:bodyPr>
          <a:lstStyle/>
          <a:p>
            <a:r>
              <a:rPr lang="es-CO" sz="4000" b="1" dirty="0">
                <a:solidFill>
                  <a:schemeClr val="bg1"/>
                </a:solidFill>
              </a:rPr>
              <a:t>INGRESOS VS GASTOS</a:t>
            </a:r>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2" name="11 Rectángulo"/>
          <p:cNvSpPr/>
          <p:nvPr/>
        </p:nvSpPr>
        <p:spPr>
          <a:xfrm>
            <a:off x="3002197" y="399033"/>
            <a:ext cx="5638018"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Ingresos Vs Gastos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14" y="1536748"/>
            <a:ext cx="4584700" cy="483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320" y="1536748"/>
            <a:ext cx="5100969" cy="483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05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25710" t="10563" r="35097" b="71775"/>
          <a:stretch/>
        </p:blipFill>
        <p:spPr>
          <a:xfrm>
            <a:off x="9369450" y="5323484"/>
            <a:ext cx="1762358" cy="665780"/>
          </a:xfrm>
          <a:prstGeom prst="rect">
            <a:avLst/>
          </a:prstGeom>
        </p:spPr>
      </p:pic>
      <p:pic>
        <p:nvPicPr>
          <p:cNvPr id="8" name="Imagen 7"/>
          <p:cNvPicPr>
            <a:picLocks noChangeAspect="1"/>
          </p:cNvPicPr>
          <p:nvPr/>
        </p:nvPicPr>
        <p:blipFill>
          <a:blip r:embed="rId3">
            <a:extLst>
              <a:ext uri="{BEBA8EAE-BF5A-486C-A8C5-ECC9F3942E4B}">
                <a14:imgProps xmlns:a14="http://schemas.microsoft.com/office/drawing/2010/main">
                  <a14:imgLayer r:embed="rId4">
                    <a14:imgEffect>
                      <a14:backgroundRemoval t="0" b="98305" l="2575" r="94850">
                        <a14:foregroundMark x1="23605" y1="23390" x2="23605" y2="23390"/>
                        <a14:foregroundMark x1="12446" y1="35593" x2="4292" y2="52881"/>
                        <a14:foregroundMark x1="4292" y1="54237" x2="8155" y2="73559"/>
                        <a14:foregroundMark x1="20601" y1="42373" x2="20601" y2="42373"/>
                        <a14:foregroundMark x1="27897" y1="83729" x2="27897" y2="83729"/>
                        <a14:foregroundMark x1="50644" y1="68136" x2="50644" y2="68136"/>
                        <a14:foregroundMark x1="85408" y1="57288" x2="85408" y2="57288"/>
                        <a14:foregroundMark x1="80687" y1="69153" x2="80687" y2="69153"/>
                        <a14:foregroundMark x1="80687" y1="44746" x2="80687" y2="44746"/>
                        <a14:foregroundMark x1="77253" y1="30847" x2="77253" y2="30847"/>
                        <a14:foregroundMark x1="36910" y1="23390" x2="36910" y2="23390"/>
                        <a14:foregroundMark x1="27468" y1="92203" x2="27468" y2="92203"/>
                        <a14:foregroundMark x1="75107" y1="93559" x2="75107" y2="93559"/>
                        <a14:foregroundMark x1="78112" y1="11186" x2="78112" y2="11186"/>
                        <a14:foregroundMark x1="22747" y1="9492" x2="22747" y2="9492"/>
                        <a14:foregroundMark x1="17597" y1="12203" x2="17597" y2="12203"/>
                        <a14:foregroundMark x1="89270" y1="63390" x2="89270" y2="63390"/>
                        <a14:foregroundMark x1="90558" y1="45424" x2="90558" y2="45424"/>
                        <a14:foregroundMark x1="90558" y1="45424" x2="90558" y2="45424"/>
                        <a14:foregroundMark x1="86695" y1="41356" x2="86695" y2="41356"/>
                        <a14:foregroundMark x1="86695" y1="41356" x2="86695" y2="41356"/>
                        <a14:foregroundMark x1="67382" y1="82712" x2="67382" y2="82712"/>
                        <a14:foregroundMark x1="67382" y1="82712" x2="67382" y2="82712"/>
                        <a14:foregroundMark x1="71674" y1="91864" x2="71674" y2="91864"/>
                        <a14:foregroundMark x1="69099" y1="23729" x2="69099" y2="23729"/>
                        <a14:foregroundMark x1="73391" y1="22712" x2="74249" y2="23729"/>
                        <a14:foregroundMark x1="74249" y1="24407" x2="74249" y2="24407"/>
                        <a14:foregroundMark x1="66094" y1="31864" x2="66094" y2="31864"/>
                        <a14:foregroundMark x1="68670" y1="29153" x2="68670" y2="29153"/>
                        <a14:foregroundMark x1="34764" y1="29492" x2="34764" y2="29492"/>
                        <a14:foregroundMark x1="30472" y1="29492" x2="30472" y2="29492"/>
                        <a14:foregroundMark x1="43348" y1="28475" x2="43348" y2="28475"/>
                        <a14:foregroundMark x1="50644" y1="38305" x2="50644" y2="38305"/>
                        <a14:foregroundMark x1="50644" y1="32542" x2="50644" y2="32542"/>
                        <a14:foregroundMark x1="67382" y1="17627" x2="67382" y2="17627"/>
                        <a14:foregroundMark x1="45064" y1="46441" x2="45064" y2="46441"/>
                        <a14:foregroundMark x1="28755" y1="35593" x2="28755" y2="35593"/>
                        <a14:foregroundMark x1="34764" y1="34915" x2="34764" y2="34915"/>
                        <a14:foregroundMark x1="70386" y1="34237" x2="70386" y2="34237"/>
                        <a14:foregroundMark x1="72103" y1="37288" x2="72103" y2="37288"/>
                        <a14:foregroundMark x1="31760" y1="47797" x2="31760" y2="47797"/>
                        <a14:foregroundMark x1="66094" y1="66441" x2="66094" y2="66441"/>
                        <a14:foregroundMark x1="24893" y1="19322" x2="33906" y2="17627"/>
                        <a14:foregroundMark x1="33906" y1="17627" x2="42489" y2="20339"/>
                        <a14:foregroundMark x1="20601" y1="43390" x2="40343" y2="56949"/>
                        <a14:foregroundMark x1="40343" y1="56949" x2="41202" y2="77288"/>
                        <a14:foregroundMark x1="40773" y1="77288" x2="14163" y2="75932"/>
                        <a14:foregroundMark x1="18455" y1="66780" x2="18455" y2="66780"/>
                        <a14:foregroundMark x1="15880" y1="68136" x2="12876" y2="50169"/>
                        <a14:foregroundMark x1="16309" y1="45763" x2="33047" y2="73220"/>
                        <a14:foregroundMark x1="21459" y1="67458" x2="26609" y2="72542"/>
                        <a14:foregroundMark x1="72103" y1="52542" x2="72961" y2="77966"/>
                        <a14:foregroundMark x1="80258" y1="47797" x2="80258" y2="72203"/>
                        <a14:foregroundMark x1="87554" y1="43390" x2="85408" y2="61695"/>
                        <a14:foregroundMark x1="71245" y1="48814" x2="61373" y2="67458"/>
                        <a14:foregroundMark x1="26180" y1="23729" x2="39485" y2="23729"/>
                        <a14:foregroundMark x1="61373" y1="23390" x2="57082" y2="32542"/>
                        <a14:foregroundMark x1="92275" y1="53898" x2="90558" y2="43390"/>
                        <a14:foregroundMark x1="61803" y1="73220" x2="64378" y2="66780"/>
                        <a14:foregroundMark x1="64378" y1="26780" x2="74678" y2="26780"/>
                        <a14:foregroundMark x1="21459" y1="29492" x2="28755" y2="35593"/>
                        <a14:foregroundMark x1="74249" y1="44746" x2="84549" y2="42034"/>
                        <a14:foregroundMark x1="60944" y1="32542" x2="66094" y2="33898"/>
                        <a14:foregroundMark x1="74249" y1="27458" x2="69957" y2="25085"/>
                        <a14:foregroundMark x1="39056" y1="31864" x2="40773" y2="26780"/>
                        <a14:foregroundMark x1="51073" y1="42034" x2="51073" y2="38644"/>
                        <a14:foregroundMark x1="49785" y1="38644" x2="50644" y2="36610"/>
                        <a14:foregroundMark x1="52790" y1="47119" x2="64807" y2="45424"/>
                        <a14:foregroundMark x1="25751" y1="94576" x2="30472" y2="94237"/>
                        <a14:foregroundMark x1="77253" y1="74915" x2="83691" y2="71186"/>
                        <a14:foregroundMark x1="64378" y1="73898" x2="64378" y2="73898"/>
                        <a14:foregroundMark x1="83262" y1="73220" x2="83262" y2="73220"/>
                        <a14:foregroundMark x1="77682" y1="77966" x2="77682" y2="77966"/>
                        <a14:foregroundMark x1="83691" y1="75593" x2="83691" y2="75593"/>
                        <a14:foregroundMark x1="66094" y1="28136" x2="66094" y2="28136"/>
                        <a14:foregroundMark x1="39056" y1="34237" x2="39056" y2="34237"/>
                        <a14:foregroundMark x1="39485" y1="36610" x2="39485" y2="36610"/>
                        <a14:foregroundMark x1="29185" y1="28136" x2="29185" y2="28136"/>
                        <a14:foregroundMark x1="36910" y1="26780" x2="36910" y2="26780"/>
                        <a14:foregroundMark x1="64378" y1="27458" x2="64378" y2="27458"/>
                        <a14:foregroundMark x1="65665" y1="34915" x2="65665" y2="34915"/>
                        <a14:foregroundMark x1="73391" y1="31864" x2="73391" y2="31864"/>
                        <a14:foregroundMark x1="73391" y1="28136" x2="73391" y2="28136"/>
                        <a14:foregroundMark x1="29185" y1="34915" x2="29185" y2="34915"/>
                        <a14:foregroundMark x1="25751" y1="29153" x2="25751" y2="29153"/>
                        <a14:foregroundMark x1="39056" y1="26780" x2="39056" y2="26780"/>
                        <a14:foregroundMark x1="27468" y1="26780" x2="27468" y2="26780"/>
                        <a14:foregroundMark x1="29185" y1="26780" x2="30043" y2="26102"/>
                        <a14:foregroundMark x1="26609" y1="31864" x2="26609" y2="31864"/>
                        <a14:backgroundMark x1="30472" y1="4746" x2="67811" y2="5085"/>
                        <a14:backgroundMark x1="48498" y1="5763" x2="48498" y2="2712"/>
                        <a14:backgroundMark x1="6867" y1="5763" x2="6867" y2="5763"/>
                        <a14:backgroundMark x1="6867" y1="25763" x2="6867" y2="25763"/>
                        <a14:backgroundMark x1="6867" y1="87458" x2="6867" y2="87458"/>
                        <a14:backgroundMark x1="52790" y1="88814" x2="52790" y2="88814"/>
                        <a14:backgroundMark x1="87554" y1="81695" x2="87554" y2="81695"/>
                        <a14:backgroundMark x1="90558" y1="22712" x2="90558" y2="22712"/>
                      </a14:backgroundRemoval>
                    </a14:imgEffect>
                  </a14:imgLayer>
                </a14:imgProps>
              </a:ext>
              <a:ext uri="{28A0092B-C50C-407E-A947-70E740481C1C}">
                <a14:useLocalDpi xmlns:a14="http://schemas.microsoft.com/office/drawing/2010/main" val="0"/>
              </a:ext>
            </a:extLst>
          </a:blip>
          <a:stretch>
            <a:fillRect/>
          </a:stretch>
        </p:blipFill>
        <p:spPr>
          <a:xfrm>
            <a:off x="8340042" y="1102089"/>
            <a:ext cx="3573443" cy="4524315"/>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6565" t="24935" r="16661" b="62078"/>
          <a:stretch/>
        </p:blipFill>
        <p:spPr>
          <a:xfrm>
            <a:off x="3658862" y="854712"/>
            <a:ext cx="4194000" cy="683805"/>
          </a:xfrm>
          <a:prstGeom prst="rect">
            <a:avLst/>
          </a:prstGeom>
        </p:spPr>
      </p:pic>
      <p:grpSp>
        <p:nvGrpSpPr>
          <p:cNvPr id="3" name="Grupo 2"/>
          <p:cNvGrpSpPr/>
          <p:nvPr/>
        </p:nvGrpSpPr>
        <p:grpSpPr>
          <a:xfrm>
            <a:off x="0" y="-70338"/>
            <a:ext cx="12192000" cy="1392701"/>
            <a:chOff x="0" y="-70338"/>
            <a:chExt cx="12192000" cy="1392701"/>
          </a:xfrm>
        </p:grpSpPr>
        <p:grpSp>
          <p:nvGrpSpPr>
            <p:cNvPr id="2" name="Grupo 1"/>
            <p:cNvGrpSpPr/>
            <p:nvPr/>
          </p:nvGrpSpPr>
          <p:grpSpPr>
            <a:xfrm>
              <a:off x="0" y="-70338"/>
              <a:ext cx="12192000" cy="1392701"/>
              <a:chOff x="0" y="-70338"/>
              <a:chExt cx="12192000" cy="1392701"/>
            </a:xfrm>
          </p:grpSpPr>
          <p:sp>
            <p:nvSpPr>
              <p:cNvPr id="4" name="Triángulo rectángulo 3"/>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Franja diagonal 5"/>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5" name="Triángulo rectángulo 4"/>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7" name="Grupo 16"/>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Triángulo rectángulo 10"/>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2" name="Triángulo rectángulo 11"/>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4" name="Imagen 13"/>
          <p:cNvPicPr>
            <a:picLocks noChangeAspect="1"/>
          </p:cNvPicPr>
          <p:nvPr/>
        </p:nvPicPr>
        <p:blipFill>
          <a:blip r:embed="rId7" cstate="print">
            <a:extLst>
              <a:ext uri="{BEBA8EAE-BF5A-486C-A8C5-ECC9F3942E4B}">
                <a14:imgProps xmlns:a14="http://schemas.microsoft.com/office/drawing/2010/main">
                  <a14:imgLayer r:embed="rId8">
                    <a14:imgEffect>
                      <a14:artisticPlasticWrap/>
                    </a14:imgEffect>
                  </a14:imgLayer>
                </a14:imgProps>
              </a:ext>
              <a:ext uri="{28A0092B-C50C-407E-A947-70E740481C1C}">
                <a14:useLocalDpi xmlns:a14="http://schemas.microsoft.com/office/drawing/2010/main" val="0"/>
              </a:ext>
            </a:extLst>
          </a:blip>
          <a:stretch>
            <a:fillRect/>
          </a:stretch>
        </p:blipFill>
        <p:spPr>
          <a:xfrm>
            <a:off x="297711" y="2140127"/>
            <a:ext cx="3261415" cy="2734037"/>
          </a:xfrm>
          <a:prstGeom prst="rect">
            <a:avLst/>
          </a:prstGeom>
        </p:spPr>
      </p:pic>
      <p:sp>
        <p:nvSpPr>
          <p:cNvPr id="18" name="Rectángulo 17"/>
          <p:cNvSpPr/>
          <p:nvPr/>
        </p:nvSpPr>
        <p:spPr>
          <a:xfrm>
            <a:off x="3263704" y="1901377"/>
            <a:ext cx="9280390" cy="4524315"/>
          </a:xfrm>
          <a:prstGeom prst="rect">
            <a:avLst/>
          </a:prstGeom>
          <a:effectLst>
            <a:glow rad="63500">
              <a:schemeClr val="accent1">
                <a:satMod val="175000"/>
                <a:alpha val="40000"/>
              </a:schemeClr>
            </a:glow>
          </a:effectLst>
        </p:spPr>
        <p:txBody>
          <a:bodyPr wrap="square">
            <a:spAutoFit/>
          </a:bodyPr>
          <a:lstStyle/>
          <a:p>
            <a:pPr marL="457200" indent="-457200">
              <a:buAutoNum type="arabicPeriod"/>
            </a:pPr>
            <a:r>
              <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rPr>
              <a:t>BIENVENIDA E INTRODUCCIÓN</a:t>
            </a:r>
          </a:p>
          <a:p>
            <a:pPr marL="457200" indent="-457200">
              <a:buAutoNum type="arabicPeriod"/>
            </a:pPr>
            <a:r>
              <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rPr>
              <a:t>RESEÑA HISTÓRICA</a:t>
            </a:r>
          </a:p>
          <a:p>
            <a:pPr marL="457200" indent="-457200">
              <a:buAutoNum type="arabicPeriod"/>
            </a:pPr>
            <a:r>
              <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rPr>
              <a:t>PRESENTACIÓN DE:</a:t>
            </a:r>
          </a:p>
          <a:p>
            <a:pPr marL="449262"/>
            <a:r>
              <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rPr>
              <a:t>PLATAFORMA ESTRATEGICA</a:t>
            </a:r>
          </a:p>
          <a:p>
            <a:pPr marL="449262"/>
            <a:r>
              <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rPr>
              <a:t>TÓPICO ADMINISTRATIVO</a:t>
            </a:r>
          </a:p>
          <a:p>
            <a:pPr marL="449262"/>
            <a:r>
              <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rPr>
              <a:t>GESTIÓN ASISTENCIAL</a:t>
            </a:r>
          </a:p>
          <a:p>
            <a:pPr marL="449262"/>
            <a:r>
              <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rPr>
              <a:t>GESTIÓN DE PROYECTOS</a:t>
            </a:r>
          </a:p>
          <a:p>
            <a:r>
              <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rPr>
              <a:t>4.   GESTIÓN ADMINISTRATIVA Y </a:t>
            </a:r>
          </a:p>
          <a:p>
            <a:r>
              <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rPr>
              <a:t>      FINANCIERA</a:t>
            </a:r>
          </a:p>
          <a:p>
            <a:r>
              <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rPr>
              <a:t>5.   GESTIÓN JURIDICA</a:t>
            </a:r>
          </a:p>
          <a:p>
            <a:pPr marL="442913" indent="-442913"/>
            <a:r>
              <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rPr>
              <a:t>6. 	CONCLUSIONES Y CIERRE</a:t>
            </a:r>
          </a:p>
          <a:p>
            <a:pPr marL="360363" indent="-360363"/>
            <a:endParaRPr lang="es-CO" sz="2400" dirty="0">
              <a:ln w="0"/>
              <a:solidFill>
                <a:srgbClr val="002060"/>
              </a:solidFill>
              <a:effectLst>
                <a:innerShdw blurRad="63500" dist="50800" dir="13500000">
                  <a:prstClr val="black">
                    <a:alpha val="50000"/>
                  </a:prstClr>
                </a:innerShdw>
              </a:effectLst>
              <a:latin typeface="Segoe UI Semibold" panose="020B0702040204020203" pitchFamily="34" charset="0"/>
            </a:endParaRPr>
          </a:p>
        </p:txBody>
      </p:sp>
    </p:spTree>
    <p:extLst>
      <p:ext uri="{BB962C8B-B14F-4D97-AF65-F5344CB8AC3E}">
        <p14:creationId xmlns:p14="http://schemas.microsoft.com/office/powerpoint/2010/main" val="3062232788"/>
      </p:ext>
    </p:extLst>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6"/>
          <p:cNvSpPr>
            <a:spLocks noGrp="1"/>
          </p:cNvSpPr>
          <p:nvPr>
            <p:ph type="subTitle" idx="1"/>
          </p:nvPr>
        </p:nvSpPr>
        <p:spPr/>
        <p:txBody>
          <a:bodyPr/>
          <a:lstStyle/>
          <a:p>
            <a:endParaRPr lang="es-CO"/>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00" t="20415" r="24666" b="16443"/>
          <a:stretch/>
        </p:blipFill>
        <p:spPr bwMode="auto">
          <a:xfrm>
            <a:off x="3165" y="0"/>
            <a:ext cx="1417804" cy="13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Título"/>
          <p:cNvSpPr>
            <a:spLocks noGrp="1"/>
          </p:cNvSpPr>
          <p:nvPr>
            <p:ph type="ctrTitle"/>
          </p:nvPr>
        </p:nvSpPr>
        <p:spPr/>
        <p:txBody>
          <a:bodyPr/>
          <a:lstStyle/>
          <a:p>
            <a:endParaRPr lang="es-CO"/>
          </a:p>
        </p:txBody>
      </p:sp>
      <p:sp>
        <p:nvSpPr>
          <p:cNvPr id="10" name="9 CuadroTexto"/>
          <p:cNvSpPr txBox="1"/>
          <p:nvPr/>
        </p:nvSpPr>
        <p:spPr>
          <a:xfrm>
            <a:off x="5155731" y="316441"/>
            <a:ext cx="2690160" cy="707886"/>
          </a:xfrm>
          <a:prstGeom prst="rect">
            <a:avLst/>
          </a:prstGeom>
          <a:noFill/>
        </p:spPr>
        <p:txBody>
          <a:bodyPr wrap="none" rtlCol="0">
            <a:spAutoFit/>
          </a:bodyPr>
          <a:lstStyle/>
          <a:p>
            <a:r>
              <a:rPr lang="es-CO" sz="4000" b="1" dirty="0">
                <a:solidFill>
                  <a:schemeClr val="bg1"/>
                </a:solidFill>
              </a:rPr>
              <a:t>CARTERA</a:t>
            </a:r>
          </a:p>
        </p:txBody>
      </p:sp>
      <p:grpSp>
        <p:nvGrpSpPr>
          <p:cNvPr id="8" name="Grupo 11"/>
          <p:cNvGrpSpPr/>
          <p:nvPr/>
        </p:nvGrpSpPr>
        <p:grpSpPr>
          <a:xfrm>
            <a:off x="-2491" y="6099470"/>
            <a:ext cx="12216634" cy="772178"/>
            <a:chOff x="-2491" y="6085822"/>
            <a:chExt cx="12216634" cy="772178"/>
          </a:xfrm>
        </p:grpSpPr>
        <p:sp>
          <p:nvSpPr>
            <p:cNvPr id="9"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2"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3" name="Grupo 6"/>
          <p:cNvGrpSpPr/>
          <p:nvPr/>
        </p:nvGrpSpPr>
        <p:grpSpPr>
          <a:xfrm>
            <a:off x="0" y="-29394"/>
            <a:ext cx="12192000" cy="1392701"/>
            <a:chOff x="0" y="-70338"/>
            <a:chExt cx="12192000" cy="1392701"/>
          </a:xfrm>
        </p:grpSpPr>
        <p:grpSp>
          <p:nvGrpSpPr>
            <p:cNvPr id="14" name="Grupo 7"/>
            <p:cNvGrpSpPr/>
            <p:nvPr/>
          </p:nvGrpSpPr>
          <p:grpSpPr>
            <a:xfrm>
              <a:off x="0" y="-70338"/>
              <a:ext cx="12192000" cy="1392701"/>
              <a:chOff x="0" y="-70338"/>
              <a:chExt cx="12192000" cy="1392701"/>
            </a:xfrm>
          </p:grpSpPr>
          <p:sp>
            <p:nvSpPr>
              <p:cNvPr id="16"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15"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8" name="17 Rectángulo"/>
          <p:cNvSpPr/>
          <p:nvPr/>
        </p:nvSpPr>
        <p:spPr>
          <a:xfrm>
            <a:off x="3247108" y="399033"/>
            <a:ext cx="5148204" cy="923330"/>
          </a:xfrm>
          <a:prstGeom prst="rect">
            <a:avLst/>
          </a:prstGeom>
          <a:noFill/>
        </p:spPr>
        <p:txBody>
          <a:bodyPr wrap="none" lIns="91440" tIns="45720" rIns="91440" bIns="45720">
            <a:spAutoFit/>
          </a:bodyPr>
          <a:lstStyle/>
          <a:p>
            <a:pPr algn="ctr"/>
            <a:r>
              <a:rPr lang="es-E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Cartera deudores</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704" y="1225266"/>
            <a:ext cx="5176796" cy="5260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891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00" t="20415" r="24666" b="16443"/>
          <a:stretch/>
        </p:blipFill>
        <p:spPr bwMode="auto">
          <a:xfrm>
            <a:off x="3165" y="0"/>
            <a:ext cx="1417804" cy="13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ángulo redondeado 4"/>
          <p:cNvSpPr/>
          <p:nvPr/>
        </p:nvSpPr>
        <p:spPr>
          <a:xfrm>
            <a:off x="2384773" y="3055026"/>
            <a:ext cx="2519527" cy="108288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CO" sz="2400" dirty="0"/>
              <a:t>2020</a:t>
            </a:r>
          </a:p>
        </p:txBody>
      </p:sp>
      <p:sp>
        <p:nvSpPr>
          <p:cNvPr id="11" name="Flecha a la derecha con muesca 7"/>
          <p:cNvSpPr/>
          <p:nvPr/>
        </p:nvSpPr>
        <p:spPr>
          <a:xfrm>
            <a:off x="5821210" y="3439073"/>
            <a:ext cx="1071154" cy="314790"/>
          </a:xfrm>
          <a:prstGeom prst="notch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sz="2400"/>
          </a:p>
        </p:txBody>
      </p:sp>
      <p:sp>
        <p:nvSpPr>
          <p:cNvPr id="14" name="Elipse 20">
            <a:extLst>
              <a:ext uri="{FF2B5EF4-FFF2-40B4-BE49-F238E27FC236}">
                <a16:creationId xmlns:a16="http://schemas.microsoft.com/office/drawing/2014/main" id="{849F7860-2068-4F4C-BC30-8AB8F54FE4F0}"/>
              </a:ext>
            </a:extLst>
          </p:cNvPr>
          <p:cNvSpPr/>
          <p:nvPr/>
        </p:nvSpPr>
        <p:spPr>
          <a:xfrm>
            <a:off x="7547404" y="3189163"/>
            <a:ext cx="1969258" cy="814609"/>
          </a:xfrm>
          <a:prstGeom prst="ellipse">
            <a:avLst/>
          </a:prstGeom>
          <a:solidFill>
            <a:srgbClr val="7030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400" dirty="0"/>
              <a:t>1,09</a:t>
            </a:r>
          </a:p>
        </p:txBody>
      </p:sp>
      <p:sp>
        <p:nvSpPr>
          <p:cNvPr id="2" name="1 CuadroTexto"/>
          <p:cNvSpPr txBox="1"/>
          <p:nvPr/>
        </p:nvSpPr>
        <p:spPr>
          <a:xfrm>
            <a:off x="3475265" y="347218"/>
            <a:ext cx="6041397" cy="646331"/>
          </a:xfrm>
          <a:prstGeom prst="rect">
            <a:avLst/>
          </a:prstGeom>
          <a:noFill/>
        </p:spPr>
        <p:txBody>
          <a:bodyPr wrap="none" rtlCol="0">
            <a:spAutoFit/>
          </a:bodyPr>
          <a:lstStyle/>
          <a:p>
            <a:r>
              <a:rPr lang="es-CO" sz="3600" b="1" dirty="0">
                <a:solidFill>
                  <a:schemeClr val="bg1"/>
                </a:solidFill>
              </a:rPr>
              <a:t>EQUILIBRIO Y EFICIENCIA</a:t>
            </a:r>
          </a:p>
        </p:txBody>
      </p:sp>
      <p:grpSp>
        <p:nvGrpSpPr>
          <p:cNvPr id="10" name="Grupo 11"/>
          <p:cNvGrpSpPr/>
          <p:nvPr/>
        </p:nvGrpSpPr>
        <p:grpSpPr>
          <a:xfrm>
            <a:off x="-2491" y="6099470"/>
            <a:ext cx="12216634" cy="772178"/>
            <a:chOff x="-2491" y="6085822"/>
            <a:chExt cx="12216634" cy="772178"/>
          </a:xfrm>
        </p:grpSpPr>
        <p:sp>
          <p:nvSpPr>
            <p:cNvPr id="12"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8"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9" name="Grupo 6"/>
          <p:cNvGrpSpPr/>
          <p:nvPr/>
        </p:nvGrpSpPr>
        <p:grpSpPr>
          <a:xfrm>
            <a:off x="0" y="-70338"/>
            <a:ext cx="12192000" cy="1392701"/>
            <a:chOff x="0" y="-70338"/>
            <a:chExt cx="12192000" cy="1392701"/>
          </a:xfrm>
        </p:grpSpPr>
        <p:grpSp>
          <p:nvGrpSpPr>
            <p:cNvPr id="20" name="Grupo 7"/>
            <p:cNvGrpSpPr/>
            <p:nvPr/>
          </p:nvGrpSpPr>
          <p:grpSpPr>
            <a:xfrm>
              <a:off x="0" y="-70338"/>
              <a:ext cx="12192000" cy="1392701"/>
              <a:chOff x="0" y="-70338"/>
              <a:chExt cx="12192000" cy="1392701"/>
            </a:xfrm>
          </p:grpSpPr>
          <p:sp>
            <p:nvSpPr>
              <p:cNvPr id="22"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21"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24" name="23 Rectángulo"/>
          <p:cNvSpPr/>
          <p:nvPr/>
        </p:nvSpPr>
        <p:spPr>
          <a:xfrm>
            <a:off x="2679549" y="735042"/>
            <a:ext cx="6283323"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Equilibrio y eficiencia</a:t>
            </a:r>
          </a:p>
        </p:txBody>
      </p:sp>
    </p:spTree>
    <p:extLst>
      <p:ext uri="{BB962C8B-B14F-4D97-AF65-F5344CB8AC3E}">
        <p14:creationId xmlns:p14="http://schemas.microsoft.com/office/powerpoint/2010/main" val="1795322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00" t="20415" r="24666" b="16443"/>
          <a:stretch/>
        </p:blipFill>
        <p:spPr bwMode="auto">
          <a:xfrm>
            <a:off x="3165" y="0"/>
            <a:ext cx="1417804" cy="13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5106035" y="351536"/>
            <a:ext cx="4467826" cy="646331"/>
          </a:xfrm>
          <a:prstGeom prst="rect">
            <a:avLst/>
          </a:prstGeom>
          <a:noFill/>
        </p:spPr>
        <p:txBody>
          <a:bodyPr wrap="none" rtlCol="0">
            <a:spAutoFit/>
          </a:bodyPr>
          <a:lstStyle/>
          <a:p>
            <a:r>
              <a:rPr lang="es-CO" sz="3600" b="1" dirty="0">
                <a:solidFill>
                  <a:schemeClr val="bg1"/>
                </a:solidFill>
              </a:rPr>
              <a:t>GLOSA DEFINITIVA</a:t>
            </a:r>
          </a:p>
        </p:txBody>
      </p:sp>
      <p:grpSp>
        <p:nvGrpSpPr>
          <p:cNvPr id="6" name="Grupo 11"/>
          <p:cNvGrpSpPr/>
          <p:nvPr/>
        </p:nvGrpSpPr>
        <p:grpSpPr>
          <a:xfrm>
            <a:off x="-2491" y="6031230"/>
            <a:ext cx="12216634" cy="772178"/>
            <a:chOff x="-2491" y="6085822"/>
            <a:chExt cx="12216634" cy="772178"/>
          </a:xfrm>
        </p:grpSpPr>
        <p:sp>
          <p:nvSpPr>
            <p:cNvPr id="7"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9"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0" name="Grupo 6"/>
          <p:cNvGrpSpPr/>
          <p:nvPr/>
        </p:nvGrpSpPr>
        <p:grpSpPr>
          <a:xfrm>
            <a:off x="0" y="-70338"/>
            <a:ext cx="12192000" cy="1392701"/>
            <a:chOff x="0" y="-70338"/>
            <a:chExt cx="12192000" cy="1392701"/>
          </a:xfrm>
        </p:grpSpPr>
        <p:grpSp>
          <p:nvGrpSpPr>
            <p:cNvPr id="11" name="Grupo 7"/>
            <p:cNvGrpSpPr/>
            <p:nvPr/>
          </p:nvGrpSpPr>
          <p:grpSpPr>
            <a:xfrm>
              <a:off x="0" y="-70338"/>
              <a:ext cx="12192000" cy="1392701"/>
              <a:chOff x="0" y="-70338"/>
              <a:chExt cx="12192000" cy="1392701"/>
            </a:xfrm>
          </p:grpSpPr>
          <p:sp>
            <p:nvSpPr>
              <p:cNvPr id="13"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12"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5" name="14 Rectángulo"/>
          <p:cNvSpPr/>
          <p:nvPr/>
        </p:nvSpPr>
        <p:spPr>
          <a:xfrm>
            <a:off x="2999093" y="399033"/>
            <a:ext cx="5644238"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PLANTA PERSONAL</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587" y="2050979"/>
            <a:ext cx="9720358" cy="303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963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3035CE07-1103-4620-B22C-86D9BEC497E9}"/>
              </a:ext>
            </a:extLst>
          </p:cNvPr>
          <p:cNvPicPr>
            <a:picLocks noChangeAspect="1"/>
          </p:cNvPicPr>
          <p:nvPr/>
        </p:nvPicPr>
        <p:blipFill>
          <a:blip r:embed="rId2"/>
          <a:stretch>
            <a:fillRect/>
          </a:stretch>
        </p:blipFill>
        <p:spPr>
          <a:xfrm>
            <a:off x="3207434" y="519906"/>
            <a:ext cx="5170705" cy="786189"/>
          </a:xfrm>
          <a:prstGeom prst="rect">
            <a:avLst/>
          </a:prstGeom>
        </p:spPr>
      </p:pic>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4" name="Rectángulo 3"/>
          <p:cNvSpPr/>
          <p:nvPr/>
        </p:nvSpPr>
        <p:spPr>
          <a:xfrm>
            <a:off x="755261" y="1287618"/>
            <a:ext cx="11324195" cy="5027017"/>
          </a:xfrm>
          <a:prstGeom prst="rect">
            <a:avLst/>
          </a:prstGeom>
        </p:spPr>
        <p:txBody>
          <a:bodyPr wrap="square">
            <a:spAutoFit/>
          </a:bodyPr>
          <a:lstStyle/>
          <a:p>
            <a:pPr marL="360363" indent="-360363">
              <a:lnSpc>
                <a:spcPct val="150000"/>
              </a:lnSpc>
              <a:buAutoNum type="arabicPeriod"/>
            </a:pPr>
            <a:r>
              <a:rPr lang="es-CO" b="1" dirty="0">
                <a:solidFill>
                  <a:schemeClr val="accent5">
                    <a:lumMod val="50000"/>
                  </a:schemeClr>
                </a:solidFill>
                <a:latin typeface="Arial" panose="020B0604020202020204" pitchFamily="34" charset="0"/>
                <a:cs typeface="Arial" panose="020B0604020202020204" pitchFamily="34" charset="0"/>
              </a:rPr>
              <a:t>CELEBRACIÓN DÍA MUNDIAL DE LA PREVENCIÓN DEL SUICIDIO</a:t>
            </a:r>
          </a:p>
          <a:p>
            <a:pPr marL="360363" indent="-360363">
              <a:lnSpc>
                <a:spcPct val="150000"/>
              </a:lnSpc>
              <a:buAutoNum type="arabicPeriod"/>
            </a:pPr>
            <a:r>
              <a:rPr lang="es-CO" b="1" dirty="0">
                <a:solidFill>
                  <a:schemeClr val="accent5">
                    <a:lumMod val="50000"/>
                  </a:schemeClr>
                </a:solidFill>
                <a:latin typeface="Arial" panose="020B0604020202020204" pitchFamily="34" charset="0"/>
                <a:cs typeface="Arial" panose="020B0604020202020204" pitchFamily="34" charset="0"/>
              </a:rPr>
              <a:t>CELEBRACIÓN DÍA MUNDIAL DE LA SALUD MENTAL</a:t>
            </a:r>
          </a:p>
          <a:p>
            <a:pPr marL="360363" indent="-360363">
              <a:lnSpc>
                <a:spcPct val="150000"/>
              </a:lnSpc>
              <a:buAutoNum type="arabicPeriod"/>
            </a:pPr>
            <a:r>
              <a:rPr lang="es-CO" b="1" dirty="0">
                <a:solidFill>
                  <a:schemeClr val="accent5">
                    <a:lumMod val="50000"/>
                  </a:schemeClr>
                </a:solidFill>
                <a:latin typeface="Arial" panose="020B0604020202020204" pitchFamily="34" charset="0"/>
                <a:cs typeface="Arial" panose="020B0604020202020204" pitchFamily="34" charset="0"/>
              </a:rPr>
              <a:t>X CAPACITACIÓN EN SALUD MENTAL</a:t>
            </a:r>
          </a:p>
          <a:p>
            <a:pPr marL="360363" indent="-360363">
              <a:lnSpc>
                <a:spcPct val="150000"/>
              </a:lnSpc>
              <a:buAutoNum type="arabicPeriod" startAt="4"/>
            </a:pPr>
            <a:r>
              <a:rPr lang="es-CO" b="1" dirty="0">
                <a:solidFill>
                  <a:schemeClr val="accent5">
                    <a:lumMod val="50000"/>
                  </a:schemeClr>
                </a:solidFill>
                <a:latin typeface="Arial" panose="020B0604020202020204" pitchFamily="34" charset="0"/>
                <a:cs typeface="Arial" panose="020B0604020202020204" pitchFamily="34" charset="0"/>
              </a:rPr>
              <a:t>ARTICULACIÓN CON EL CENTRO DE ATENCIÓN INTEGRAL DE LA POBLACIÓN HABITANTE DE CALLE DE LA ALCALDÍA DE CÚCUTA.</a:t>
            </a:r>
            <a:endParaRPr lang="es-CO" sz="1600" b="1" dirty="0">
              <a:solidFill>
                <a:schemeClr val="accent5">
                  <a:lumMod val="50000"/>
                </a:schemeClr>
              </a:solidFill>
              <a:latin typeface="Arial" panose="020B0604020202020204" pitchFamily="34" charset="0"/>
              <a:cs typeface="Arial" panose="020B0604020202020204" pitchFamily="34" charset="0"/>
            </a:endParaRPr>
          </a:p>
          <a:p>
            <a:pPr marL="360363" indent="-360363">
              <a:lnSpc>
                <a:spcPct val="150000"/>
              </a:lnSpc>
              <a:buAutoNum type="arabicPeriod" startAt="4"/>
            </a:pPr>
            <a:r>
              <a:rPr lang="es-CO" b="1" dirty="0">
                <a:solidFill>
                  <a:schemeClr val="accent5">
                    <a:lumMod val="50000"/>
                  </a:schemeClr>
                </a:solidFill>
                <a:latin typeface="Arial" panose="020B0604020202020204" pitchFamily="34" charset="0"/>
                <a:cs typeface="Arial" panose="020B0604020202020204" pitchFamily="34" charset="0"/>
              </a:rPr>
              <a:t>IMPLEMENTACIÓN PROGRAMA MENTAL BUS “TE RECOGEMOS CERCA DE CASA”.</a:t>
            </a:r>
          </a:p>
          <a:p>
            <a:pPr marL="360363" indent="-360363">
              <a:lnSpc>
                <a:spcPct val="150000"/>
              </a:lnSpc>
              <a:buAutoNum type="arabicPeriod" startAt="4"/>
            </a:pPr>
            <a:r>
              <a:rPr lang="es-CO" b="1" dirty="0">
                <a:solidFill>
                  <a:schemeClr val="accent5">
                    <a:lumMod val="50000"/>
                  </a:schemeClr>
                </a:solidFill>
                <a:latin typeface="Arial" panose="020B0604020202020204" pitchFamily="34" charset="0"/>
                <a:cs typeface="Arial" panose="020B0604020202020204" pitchFamily="34" charset="0"/>
              </a:rPr>
              <a:t>ARTICULACIÓN PARA LA ATENCIÓN DE PACIENTES FARMACODEPENDIENTES DEL MUNICIPIO DEL ZULIA.</a:t>
            </a:r>
          </a:p>
          <a:p>
            <a:pPr marL="360363" indent="-360363">
              <a:lnSpc>
                <a:spcPct val="150000"/>
              </a:lnSpc>
              <a:buAutoNum type="arabicPeriod" startAt="4"/>
            </a:pPr>
            <a:r>
              <a:rPr lang="es-CO" b="1" dirty="0">
                <a:solidFill>
                  <a:schemeClr val="accent5">
                    <a:lumMod val="50000"/>
                  </a:schemeClr>
                </a:solidFill>
                <a:latin typeface="Arial" panose="020B0604020202020204" pitchFamily="34" charset="0"/>
                <a:cs typeface="Arial" panose="020B0604020202020204" pitchFamily="34" charset="0"/>
              </a:rPr>
              <a:t>FORTALECIMIENTO DE ACTIVIDADES TERAPÉUTICAS SERVICIO GRANJA TALLER LA GLORIA. </a:t>
            </a:r>
          </a:p>
          <a:p>
            <a:pPr marL="360363" indent="-360363">
              <a:lnSpc>
                <a:spcPct val="150000"/>
              </a:lnSpc>
              <a:buAutoNum type="arabicPeriod" startAt="4"/>
            </a:pPr>
            <a:r>
              <a:rPr lang="es-CO" b="1" dirty="0">
                <a:solidFill>
                  <a:schemeClr val="accent5">
                    <a:lumMod val="50000"/>
                  </a:schemeClr>
                </a:solidFill>
                <a:latin typeface="Arial" panose="020B0604020202020204" pitchFamily="34" charset="0"/>
                <a:cs typeface="Arial" panose="020B0604020202020204" pitchFamily="34" charset="0"/>
              </a:rPr>
              <a:t>CONVENIO CON OIM PARA ATENCIÓN DE LA POBLACIÓN MIGRANTE.</a:t>
            </a:r>
          </a:p>
          <a:p>
            <a:pPr marL="360363" indent="-360363">
              <a:lnSpc>
                <a:spcPct val="150000"/>
              </a:lnSpc>
              <a:buAutoNum type="arabicPeriod" startAt="4"/>
            </a:pPr>
            <a:r>
              <a:rPr lang="es-CO" b="1" dirty="0">
                <a:solidFill>
                  <a:schemeClr val="accent5">
                    <a:lumMod val="50000"/>
                  </a:schemeClr>
                </a:solidFill>
                <a:latin typeface="Arial" panose="020B0604020202020204" pitchFamily="34" charset="0"/>
                <a:cs typeface="Arial" panose="020B0604020202020204" pitchFamily="34" charset="0"/>
              </a:rPr>
              <a:t>PUESTA EN MARCHA DE LA NUEVA INFRAESTRUCTURA PARA FORTALECIMIENTO DEL PROGRAMA DE FARMACODEPENDENCIA.</a:t>
            </a:r>
            <a:endParaRPr lang="es-CO"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7956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Resultado de imagen para liston naranja 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58" r="10497"/>
          <a:stretch/>
        </p:blipFill>
        <p:spPr bwMode="auto">
          <a:xfrm>
            <a:off x="0" y="1560229"/>
            <a:ext cx="1264023" cy="1741566"/>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p:cNvPicPr>
            <a:picLocks noChangeAspect="1"/>
          </p:cNvPicPr>
          <p:nvPr/>
        </p:nvPicPr>
        <p:blipFill rotWithShape="1">
          <a:blip r:embed="rId3">
            <a:extLst>
              <a:ext uri="{28A0092B-C50C-407E-A947-70E740481C1C}">
                <a14:useLocalDpi xmlns:a14="http://schemas.microsoft.com/office/drawing/2010/main" val="0"/>
              </a:ext>
            </a:extLst>
          </a:blip>
          <a:srcRect l="9016" t="32157" r="13071" b="42549"/>
          <a:stretch/>
        </p:blipFill>
        <p:spPr>
          <a:xfrm>
            <a:off x="3207434" y="362666"/>
            <a:ext cx="5394718" cy="1468182"/>
          </a:xfrm>
          <a:prstGeom prst="rect">
            <a:avLst/>
          </a:prstGeom>
        </p:spPr>
      </p:pic>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9" name="Rectángulo 18"/>
          <p:cNvSpPr/>
          <p:nvPr/>
        </p:nvSpPr>
        <p:spPr>
          <a:xfrm>
            <a:off x="1149166" y="1830848"/>
            <a:ext cx="5155808" cy="1200329"/>
          </a:xfrm>
          <a:prstGeom prst="rect">
            <a:avLst/>
          </a:prstGeom>
        </p:spPr>
        <p:txBody>
          <a:bodyPr wrap="square">
            <a:spAutoFit/>
          </a:bodyPr>
          <a:lstStyle/>
          <a:p>
            <a:pPr algn="ctr"/>
            <a:r>
              <a:rPr lang="es-CO" sz="2400" b="1" dirty="0">
                <a:solidFill>
                  <a:schemeClr val="accent1">
                    <a:lumMod val="50000"/>
                  </a:schemeClr>
                </a:solidFill>
                <a:latin typeface="Segoe UI Semilight" panose="020B0402040204020203" pitchFamily="34" charset="0"/>
                <a:cs typeface="Segoe UI Semilight" panose="020B0402040204020203" pitchFamily="34" charset="0"/>
              </a:rPr>
              <a:t>El equipo terapéutico, pacientes junto con la administración de la institución celebraron esta fecha tan importante.</a:t>
            </a:r>
            <a:endParaRPr lang="es-CO" sz="2000" b="1" dirty="0">
              <a:solidFill>
                <a:schemeClr val="accent1">
                  <a:lumMod val="50000"/>
                </a:schemeClr>
              </a:solidFill>
              <a:latin typeface="Segoe UI Semilight" panose="020B0402040204020203" pitchFamily="34" charset="0"/>
              <a:cs typeface="Segoe UI Semilight" panose="020B0402040204020203" pitchFamily="34" charset="0"/>
            </a:endParaRPr>
          </a:p>
        </p:txBody>
      </p:sp>
      <p:pic>
        <p:nvPicPr>
          <p:cNvPr id="20" name="Imagen 19"/>
          <p:cNvPicPr>
            <a:picLocks noChangeAspect="1"/>
          </p:cNvPicPr>
          <p:nvPr/>
        </p:nvPicPr>
        <p:blipFill rotWithShape="1">
          <a:blip r:embed="rId4"/>
          <a:srcRect t="4857"/>
          <a:stretch/>
        </p:blipFill>
        <p:spPr>
          <a:xfrm>
            <a:off x="7074867" y="1726691"/>
            <a:ext cx="4875082" cy="505997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Imagen 5"/>
          <p:cNvPicPr>
            <a:picLocks noChangeAspect="1"/>
          </p:cNvPicPr>
          <p:nvPr/>
        </p:nvPicPr>
        <p:blipFill rotWithShape="1">
          <a:blip r:embed="rId5"/>
          <a:srcRect l="2654" r="5262"/>
          <a:stretch/>
        </p:blipFill>
        <p:spPr>
          <a:xfrm>
            <a:off x="511126" y="3240741"/>
            <a:ext cx="6096000" cy="35607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491139313"/>
      </p:ext>
    </p:extLst>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p:cNvPicPr>
            <a:picLocks noChangeAspect="1"/>
          </p:cNvPicPr>
          <p:nvPr/>
        </p:nvPicPr>
        <p:blipFill rotWithShape="1">
          <a:blip r:embed="rId2">
            <a:extLst>
              <a:ext uri="{28A0092B-C50C-407E-A947-70E740481C1C}">
                <a14:useLocalDpi xmlns:a14="http://schemas.microsoft.com/office/drawing/2010/main" val="0"/>
              </a:ext>
            </a:extLst>
          </a:blip>
          <a:srcRect l="9016" t="32157" r="13071" b="42549"/>
          <a:stretch/>
        </p:blipFill>
        <p:spPr>
          <a:xfrm>
            <a:off x="3207434" y="362666"/>
            <a:ext cx="5394718" cy="1468182"/>
          </a:xfrm>
          <a:prstGeom prst="rect">
            <a:avLst/>
          </a:prstGeom>
        </p:spPr>
      </p:pic>
      <p:pic>
        <p:nvPicPr>
          <p:cNvPr id="26" name="Picture 12" descr="Resultado de imagen para liston naranja 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58" r="10497"/>
          <a:stretch/>
        </p:blipFill>
        <p:spPr bwMode="auto">
          <a:xfrm rot="2112607">
            <a:off x="8400979" y="729783"/>
            <a:ext cx="1024394" cy="14114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20" name="Grupo 19"/>
          <p:cNvGrpSpPr/>
          <p:nvPr/>
        </p:nvGrpSpPr>
        <p:grpSpPr>
          <a:xfrm>
            <a:off x="-2491" y="6085822"/>
            <a:ext cx="12216634" cy="772178"/>
            <a:chOff x="-2491" y="6085822"/>
            <a:chExt cx="12216634" cy="772178"/>
          </a:xfrm>
        </p:grpSpPr>
        <p:sp>
          <p:nvSpPr>
            <p:cNvPr id="21" name="Triángulo rectángulo 20"/>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2" name="Triángulo rectángulo 21"/>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23" name="Triángulo rectángulo 22"/>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 name="Imagen 4"/>
          <p:cNvPicPr>
            <a:picLocks noChangeAspect="1"/>
          </p:cNvPicPr>
          <p:nvPr/>
        </p:nvPicPr>
        <p:blipFill rotWithShape="1">
          <a:blip r:embed="rId4"/>
          <a:srcRect b="6100"/>
          <a:stretch/>
        </p:blipFill>
        <p:spPr>
          <a:xfrm>
            <a:off x="6379095" y="1955047"/>
            <a:ext cx="5732494" cy="47490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Imagen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68355" y="1941796"/>
            <a:ext cx="6022894" cy="47490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288209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2" descr="Resultado de imagen para liston naranja 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58" r="10497"/>
          <a:stretch/>
        </p:blipFill>
        <p:spPr bwMode="auto">
          <a:xfrm rot="2112607">
            <a:off x="8813723" y="929020"/>
            <a:ext cx="777946" cy="1071851"/>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p:cNvPicPr>
            <a:picLocks noChangeAspect="1"/>
          </p:cNvPicPr>
          <p:nvPr/>
        </p:nvPicPr>
        <p:blipFill rotWithShape="1">
          <a:blip r:embed="rId3">
            <a:extLst>
              <a:ext uri="{28A0092B-C50C-407E-A947-70E740481C1C}">
                <a14:useLocalDpi xmlns:a14="http://schemas.microsoft.com/office/drawing/2010/main" val="0"/>
              </a:ext>
            </a:extLst>
          </a:blip>
          <a:srcRect l="9016" t="32157" r="13071" b="42549"/>
          <a:stretch/>
        </p:blipFill>
        <p:spPr>
          <a:xfrm>
            <a:off x="3207434" y="362666"/>
            <a:ext cx="5394718" cy="1468182"/>
          </a:xfrm>
          <a:prstGeom prst="rect">
            <a:avLst/>
          </a:prstGeom>
        </p:spPr>
      </p:pic>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20" name="Grupo 19"/>
          <p:cNvGrpSpPr/>
          <p:nvPr/>
        </p:nvGrpSpPr>
        <p:grpSpPr>
          <a:xfrm>
            <a:off x="-2491" y="6085822"/>
            <a:ext cx="12216634" cy="772178"/>
            <a:chOff x="-2491" y="6085822"/>
            <a:chExt cx="12216634" cy="772178"/>
          </a:xfrm>
        </p:grpSpPr>
        <p:sp>
          <p:nvSpPr>
            <p:cNvPr id="21" name="Triángulo rectángulo 20"/>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2" name="Triángulo rectángulo 21"/>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23" name="Triángulo rectángulo 22"/>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 name="Imagen 4"/>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1" b="11365"/>
          <a:stretch/>
        </p:blipFill>
        <p:spPr>
          <a:xfrm>
            <a:off x="247323" y="1994664"/>
            <a:ext cx="3937565" cy="48068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Imagen 3"/>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4380093" y="2004512"/>
            <a:ext cx="3788747" cy="48068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Imagen 17"/>
          <p:cNvPicPr>
            <a:picLocks noChangeAspect="1"/>
          </p:cNvPicPr>
          <p:nvPr/>
        </p:nvPicPr>
        <p:blipFill>
          <a:blip r:embed="rId8"/>
          <a:stretch>
            <a:fillRect/>
          </a:stretch>
        </p:blipFill>
        <p:spPr>
          <a:xfrm>
            <a:off x="8342776" y="1994664"/>
            <a:ext cx="3601901" cy="48068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6736985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a:extLst>
              <a:ext uri="{28A0092B-C50C-407E-A947-70E740481C1C}">
                <a14:useLocalDpi xmlns:a14="http://schemas.microsoft.com/office/drawing/2010/main" val="0"/>
              </a:ext>
            </a:extLst>
          </a:blip>
          <a:srcRect t="29608" b="46471"/>
          <a:stretch/>
        </p:blipFill>
        <p:spPr>
          <a:xfrm>
            <a:off x="2089009" y="342654"/>
            <a:ext cx="8180863" cy="1640541"/>
          </a:xfrm>
          <a:prstGeom prst="rect">
            <a:avLst/>
          </a:prstGeom>
        </p:spPr>
      </p:pic>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9" name="Rectángulo 18"/>
          <p:cNvSpPr/>
          <p:nvPr/>
        </p:nvSpPr>
        <p:spPr>
          <a:xfrm>
            <a:off x="-92324" y="2547618"/>
            <a:ext cx="4362666" cy="1631216"/>
          </a:xfrm>
          <a:prstGeom prst="rect">
            <a:avLst/>
          </a:prstGeom>
        </p:spPr>
        <p:txBody>
          <a:bodyPr wrap="square">
            <a:spAutoFit/>
          </a:bodyPr>
          <a:lstStyle/>
          <a:p>
            <a:pPr algn="ctr"/>
            <a:r>
              <a:rPr lang="es-CO" sz="2000" b="1" dirty="0">
                <a:solidFill>
                  <a:schemeClr val="accent1">
                    <a:lumMod val="50000"/>
                  </a:schemeClr>
                </a:solidFill>
                <a:latin typeface="Segoe UI Semilight" panose="020B0402040204020203" pitchFamily="34" charset="0"/>
                <a:cs typeface="Segoe UI Semilight" panose="020B0402040204020203" pitchFamily="34" charset="0"/>
              </a:rPr>
              <a:t>El equipo terapéutico, pacientes junto con la Administración de la institución celebraron esta fecha tan importante dentro del marco de la Semana de Salud Mental.</a:t>
            </a:r>
          </a:p>
        </p:txBody>
      </p:sp>
      <p:pic>
        <p:nvPicPr>
          <p:cNvPr id="5" name="Imagen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r="1266" b="11253"/>
          <a:stretch/>
        </p:blipFill>
        <p:spPr>
          <a:xfrm>
            <a:off x="4264957" y="1965203"/>
            <a:ext cx="7871519" cy="47814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Imagen 17"/>
          <p:cNvPicPr>
            <a:picLocks noChangeAspect="1"/>
          </p:cNvPicPr>
          <p:nvPr/>
        </p:nvPicPr>
        <p:blipFill>
          <a:blip r:embed="rId5"/>
          <a:stretch>
            <a:fillRect/>
          </a:stretch>
        </p:blipFill>
        <p:spPr>
          <a:xfrm>
            <a:off x="160933" y="4254168"/>
            <a:ext cx="4013475" cy="24948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6" name="Picture 2" descr="Resultado de imagen para LISTON VERD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338" y="-92105"/>
            <a:ext cx="1750758" cy="261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9186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rotWithShape="1">
          <a:blip r:embed="rId2">
            <a:extLst>
              <a:ext uri="{28A0092B-C50C-407E-A947-70E740481C1C}">
                <a14:useLocalDpi xmlns:a14="http://schemas.microsoft.com/office/drawing/2010/main" val="0"/>
              </a:ext>
            </a:extLst>
          </a:blip>
          <a:srcRect t="29608" b="46471"/>
          <a:stretch/>
        </p:blipFill>
        <p:spPr>
          <a:xfrm>
            <a:off x="2089009" y="342654"/>
            <a:ext cx="8180863" cy="1640541"/>
          </a:xfrm>
          <a:prstGeom prst="rect">
            <a:avLst/>
          </a:prstGeom>
        </p:spPr>
      </p:pic>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4" name="Imagen 3"/>
          <p:cNvPicPr>
            <a:picLocks noChangeAspect="1"/>
          </p:cNvPicPr>
          <p:nvPr/>
        </p:nvPicPr>
        <p:blipFill rotWithShape="1">
          <a:blip r:embed="rId3"/>
          <a:srcRect b="17663"/>
          <a:stretch/>
        </p:blipFill>
        <p:spPr>
          <a:xfrm>
            <a:off x="4966465" y="2475051"/>
            <a:ext cx="7000875" cy="42663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Imagen 4"/>
          <p:cNvPicPr>
            <a:picLocks noChangeAspect="1"/>
          </p:cNvPicPr>
          <p:nvPr/>
        </p:nvPicPr>
        <p:blipFill>
          <a:blip r:embed="rId4"/>
          <a:stretch>
            <a:fillRect/>
          </a:stretch>
        </p:blipFill>
        <p:spPr>
          <a:xfrm>
            <a:off x="94307" y="2067561"/>
            <a:ext cx="4638675" cy="47339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2" descr="Resultado de imagen para LISTON VERDE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886" y="42846"/>
            <a:ext cx="1750758" cy="261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0636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130"/>
          <a:stretch/>
        </p:blipFill>
        <p:spPr>
          <a:xfrm>
            <a:off x="-142504" y="1"/>
            <a:ext cx="12468339" cy="6801486"/>
          </a:xfrm>
          <a:prstGeom prst="rect">
            <a:avLst/>
          </a:prstGeom>
        </p:spPr>
      </p:pic>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5824265"/>
            <a:ext cx="12328326" cy="1019426"/>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23" name="Triángulo isósceles 22"/>
          <p:cNvSpPr/>
          <p:nvPr/>
        </p:nvSpPr>
        <p:spPr>
          <a:xfrm rot="11233667">
            <a:off x="6259958" y="697305"/>
            <a:ext cx="4572001" cy="119575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25" name="Rectángulo redondeado 24"/>
          <p:cNvSpPr/>
          <p:nvPr/>
        </p:nvSpPr>
        <p:spPr>
          <a:xfrm>
            <a:off x="6417359" y="626012"/>
            <a:ext cx="1282358" cy="8932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Triángulo isósceles 25"/>
          <p:cNvSpPr/>
          <p:nvPr/>
        </p:nvSpPr>
        <p:spPr>
          <a:xfrm rot="11233667">
            <a:off x="7696777" y="906725"/>
            <a:ext cx="4572001" cy="1195754"/>
          </a:xfrm>
          <a:prstGeom prst="triangle">
            <a:avLst>
              <a:gd name="adj"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27" name="Triángulo isósceles 26"/>
          <p:cNvSpPr/>
          <p:nvPr/>
        </p:nvSpPr>
        <p:spPr>
          <a:xfrm rot="11262987">
            <a:off x="10194585" y="1072804"/>
            <a:ext cx="1522697" cy="89301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Triángulo isósceles 27"/>
          <p:cNvSpPr/>
          <p:nvPr/>
        </p:nvSpPr>
        <p:spPr>
          <a:xfrm>
            <a:off x="11000813" y="1104010"/>
            <a:ext cx="1631850" cy="66916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2451" y="1104010"/>
            <a:ext cx="3032653" cy="633919"/>
          </a:xfrm>
          <a:prstGeom prst="rect">
            <a:avLst/>
          </a:prstGeom>
        </p:spPr>
      </p:pic>
    </p:spTree>
    <p:extLst>
      <p:ext uri="{BB962C8B-B14F-4D97-AF65-F5344CB8AC3E}">
        <p14:creationId xmlns:p14="http://schemas.microsoft.com/office/powerpoint/2010/main" val="27313984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extLst>
              <a:ext uri="{BEBA8EAE-BF5A-486C-A8C5-ECC9F3942E4B}">
                <a14:imgProps xmlns:a14="http://schemas.microsoft.com/office/drawing/2010/main">
                  <a14:imgLayer r:embed="rId3">
                    <a14:imgEffect>
                      <a14:backgroundRemoval t="30938" b="97396" l="938" r="97500">
                        <a14:foregroundMark x1="84688" y1="41771" x2="84688" y2="41771"/>
                        <a14:foregroundMark x1="83047" y1="37292" x2="83047" y2="37292"/>
                        <a14:foregroundMark x1="85547" y1="53438" x2="85547" y2="53438"/>
                        <a14:foregroundMark x1="92344" y1="34688" x2="92344" y2="34688"/>
                        <a14:foregroundMark x1="94609" y1="42292" x2="94609" y2="42292"/>
                        <a14:foregroundMark x1="89297" y1="56042" x2="89297" y2="56042"/>
                        <a14:foregroundMark x1="96094" y1="30938" x2="96094" y2="30938"/>
                        <a14:foregroundMark x1="91406" y1="54167" x2="91406" y2="54167"/>
                        <a14:foregroundMark x1="91406" y1="54167" x2="91406" y2="54167"/>
                        <a14:foregroundMark x1="85547" y1="63125" x2="85547" y2="63125"/>
                        <a14:foregroundMark x1="85547" y1="63125" x2="85547" y2="63125"/>
                        <a14:foregroundMark x1="84219" y1="67188" x2="84219" y2="67188"/>
                        <a14:foregroundMark x1="84219" y1="67188" x2="84219" y2="67188"/>
                        <a14:foregroundMark x1="86641" y1="54792" x2="86641" y2="54792"/>
                        <a14:foregroundMark x1="86641" y1="54792" x2="86641" y2="54792"/>
                        <a14:foregroundMark x1="86641" y1="54792" x2="86641" y2="54792"/>
                        <a14:foregroundMark x1="78984" y1="58125" x2="78984" y2="58125"/>
                        <a14:foregroundMark x1="78984" y1="58125" x2="78984" y2="58125"/>
                        <a14:foregroundMark x1="93828" y1="67083" x2="93828" y2="67083"/>
                        <a14:foregroundMark x1="93828" y1="67083" x2="93828" y2="67083"/>
                        <a14:foregroundMark x1="93828" y1="64271" x2="93828" y2="64271"/>
                        <a14:foregroundMark x1="93828" y1="64271" x2="93828" y2="64271"/>
                        <a14:foregroundMark x1="94766" y1="75625" x2="94766" y2="75625"/>
                        <a14:foregroundMark x1="94766" y1="75625" x2="94766" y2="75625"/>
                        <a14:foregroundMark x1="93516" y1="71354" x2="93516" y2="71354"/>
                        <a14:foregroundMark x1="93516" y1="71354" x2="93516" y2="71354"/>
                        <a14:foregroundMark x1="93672" y1="57500" x2="93672" y2="57500"/>
                        <a14:foregroundMark x1="93672" y1="57500" x2="93672" y2="57500"/>
                        <a14:foregroundMark x1="14141" y1="38229" x2="14141" y2="38229"/>
                        <a14:foregroundMark x1="14141" y1="38229" x2="14141" y2="38229"/>
                        <a14:foregroundMark x1="78516" y1="66875" x2="78516" y2="66875"/>
                        <a14:foregroundMark x1="78516" y1="66875" x2="78516" y2="66875"/>
                        <a14:foregroundMark x1="78672" y1="65938" x2="78672" y2="65938"/>
                        <a14:foregroundMark x1="78672" y1="65938" x2="78672" y2="65938"/>
                        <a14:foregroundMark x1="82266" y1="65938" x2="82266" y2="65938"/>
                        <a14:foregroundMark x1="82266" y1="65938" x2="82266" y2="65938"/>
                        <a14:foregroundMark x1="92031" y1="76875" x2="92031" y2="76875"/>
                        <a14:foregroundMark x1="92031" y1="76875" x2="92031" y2="76875"/>
                        <a14:foregroundMark x1="86797" y1="73229" x2="86797" y2="73229"/>
                        <a14:foregroundMark x1="86797" y1="73229" x2="86797" y2="73229"/>
                        <a14:foregroundMark x1="87188" y1="77083" x2="87188" y2="77083"/>
                        <a14:foregroundMark x1="87188" y1="77083" x2="87188" y2="77083"/>
                        <a14:foregroundMark x1="86484" y1="79896" x2="86484" y2="79896"/>
                        <a14:foregroundMark x1="86484" y1="79896" x2="86484" y2="79896"/>
                        <a14:foregroundMark x1="87500" y1="84375" x2="87500" y2="84375"/>
                        <a14:foregroundMark x1="87500" y1="84375" x2="87500" y2="84375"/>
                        <a14:foregroundMark x1="92656" y1="88229" x2="92656" y2="88229"/>
                        <a14:foregroundMark x1="92656" y1="88229" x2="92656" y2="88229"/>
                        <a14:foregroundMark x1="97578" y1="90729" x2="97578" y2="90729"/>
                        <a14:foregroundMark x1="97578" y1="90729" x2="97578" y2="90729"/>
                        <a14:foregroundMark x1="85234" y1="97396" x2="85234" y2="97396"/>
                        <a14:foregroundMark x1="85234" y1="97396" x2="85234" y2="97396"/>
                        <a14:foregroundMark x1="13672" y1="48646" x2="13672" y2="48646"/>
                        <a14:foregroundMark x1="13672" y1="48646" x2="13672" y2="48646"/>
                        <a14:foregroundMark x1="13359" y1="44167" x2="13359" y2="44167"/>
                        <a14:foregroundMark x1="13359" y1="44167" x2="13359" y2="44167"/>
                        <a14:foregroundMark x1="15469" y1="43438" x2="15469" y2="43438"/>
                        <a14:foregroundMark x1="15469" y1="43438" x2="15469" y2="43438"/>
                        <a14:foregroundMark x1="14453" y1="51042" x2="14453" y2="51042"/>
                        <a14:foregroundMark x1="14453" y1="51042" x2="14453" y2="51042"/>
                        <a14:foregroundMark x1="6328" y1="42813" x2="6328" y2="42813"/>
                        <a14:foregroundMark x1="6328" y1="42813" x2="6328" y2="42813"/>
                        <a14:foregroundMark x1="10078" y1="67188" x2="10078" y2="67188"/>
                        <a14:foregroundMark x1="10078" y1="67188" x2="10078" y2="67188"/>
                        <a14:foregroundMark x1="10078" y1="67188" x2="10078" y2="67188"/>
                        <a14:foregroundMark x1="10078" y1="67188" x2="10078" y2="67188"/>
                        <a14:foregroundMark x1="10703" y1="64063" x2="10703" y2="64063"/>
                        <a14:foregroundMark x1="10703" y1="64063" x2="10703" y2="64063"/>
                        <a14:foregroundMark x1="7656" y1="65521" x2="7656" y2="65521"/>
                        <a14:foregroundMark x1="7656" y1="65521" x2="7656" y2="65521"/>
                        <a14:foregroundMark x1="938" y1="86458" x2="938" y2="86458"/>
                        <a14:foregroundMark x1="938" y1="86458" x2="938" y2="86458"/>
                        <a14:foregroundMark x1="2422" y1="71354" x2="2422" y2="71354"/>
                        <a14:foregroundMark x1="2422" y1="71354" x2="2422" y2="71354"/>
                        <a14:foregroundMark x1="2422" y1="68542" x2="2422" y2="68542"/>
                        <a14:foregroundMark x1="2422" y1="68542" x2="2422" y2="68542"/>
                        <a14:foregroundMark x1="1484" y1="74167" x2="1484" y2="74167"/>
                        <a14:foregroundMark x1="1484" y1="74167" x2="1484" y2="74167"/>
                        <a14:foregroundMark x1="1953" y1="79375" x2="1953" y2="79375"/>
                        <a14:foregroundMark x1="1953" y1="79375" x2="1953" y2="79375"/>
                        <a14:foregroundMark x1="1953" y1="79375" x2="1953" y2="79375"/>
                        <a14:foregroundMark x1="1484" y1="81042" x2="1484" y2="81042"/>
                        <a14:foregroundMark x1="1484" y1="81042" x2="1484" y2="81042"/>
                        <a14:foregroundMark x1="37734" y1="81771" x2="37734" y2="81771"/>
                        <a14:foregroundMark x1="37734" y1="81771" x2="37734" y2="81771"/>
                        <a14:foregroundMark x1="42734" y1="73333" x2="42734" y2="73333"/>
                        <a14:foregroundMark x1="42734" y1="73333" x2="42734" y2="73333"/>
                        <a14:foregroundMark x1="43906" y1="81042" x2="43906" y2="81042"/>
                        <a14:foregroundMark x1="43906" y1="81042" x2="43906" y2="81042"/>
                        <a14:foregroundMark x1="43906" y1="81042" x2="43906" y2="81042"/>
                        <a14:foregroundMark x1="49297" y1="81354" x2="49297" y2="81354"/>
                        <a14:foregroundMark x1="49297" y1="81354" x2="49297" y2="81354"/>
                        <a14:foregroundMark x1="49609" y1="80313" x2="49609" y2="80313"/>
                        <a14:foregroundMark x1="49609" y1="80313" x2="49609" y2="80313"/>
                        <a14:foregroundMark x1="51406" y1="88125" x2="51406" y2="88125"/>
                        <a14:foregroundMark x1="51406" y1="88125" x2="51406" y2="88125"/>
                        <a14:foregroundMark x1="51406" y1="88125" x2="51406" y2="88125"/>
                        <a14:foregroundMark x1="53359" y1="79896" x2="53359" y2="79896"/>
                        <a14:foregroundMark x1="53359" y1="79896" x2="53359" y2="79896"/>
                        <a14:foregroundMark x1="44219" y1="91042" x2="44219" y2="91042"/>
                        <a14:foregroundMark x1="44219" y1="91042" x2="44219" y2="91042"/>
                        <a14:foregroundMark x1="47031" y1="92604" x2="47031" y2="92604"/>
                        <a14:foregroundMark x1="47031" y1="92604" x2="47031" y2="92604"/>
                        <a14:foregroundMark x1="47031" y1="92604" x2="47031" y2="92604"/>
                        <a14:foregroundMark x1="47500" y1="90833" x2="47500" y2="90833"/>
                        <a14:foregroundMark x1="47500" y1="90833" x2="47500" y2="90833"/>
                        <a14:foregroundMark x1="56875" y1="90104" x2="56875" y2="90104"/>
                        <a14:foregroundMark x1="56875" y1="90104" x2="56875" y2="90104"/>
                        <a14:foregroundMark x1="61094" y1="86979" x2="61094" y2="86979"/>
                        <a14:foregroundMark x1="61094" y1="86979" x2="61094" y2="86979"/>
                        <a14:foregroundMark x1="59375" y1="83021" x2="59375" y2="83021"/>
                        <a14:foregroundMark x1="59375" y1="83021" x2="59375" y2="83021"/>
                        <a14:foregroundMark x1="37266" y1="88854" x2="37266" y2="88854"/>
                        <a14:foregroundMark x1="37266" y1="88854" x2="37266" y2="88854"/>
                        <a14:foregroundMark x1="33203" y1="86250" x2="33203" y2="86250"/>
                        <a14:foregroundMark x1="33203" y1="86250" x2="33203" y2="86250"/>
                        <a14:foregroundMark x1="32500" y1="76875" x2="32500" y2="76875"/>
                        <a14:foregroundMark x1="32500" y1="76875" x2="32500" y2="76875"/>
                        <a14:foregroundMark x1="30547" y1="82083" x2="30547" y2="82083"/>
                        <a14:foregroundMark x1="30547" y1="82083" x2="30547" y2="82083"/>
                        <a14:foregroundMark x1="29922" y1="89375" x2="29922" y2="89375"/>
                        <a14:foregroundMark x1="29922" y1="89375" x2="29922" y2="89375"/>
                        <a14:foregroundMark x1="29922" y1="89375" x2="29922" y2="89375"/>
                        <a14:foregroundMark x1="33203" y1="94375" x2="33203" y2="94375"/>
                        <a14:foregroundMark x1="33203" y1="94375" x2="33203" y2="94375"/>
                        <a14:foregroundMark x1="33203" y1="94375" x2="33203" y2="94375"/>
                        <a14:foregroundMark x1="33203" y1="94375" x2="33203" y2="94375"/>
                        <a14:foregroundMark x1="33203" y1="94375" x2="33203" y2="94375"/>
                        <a14:foregroundMark x1="38047" y1="94063" x2="38047" y2="94063"/>
                        <a14:foregroundMark x1="38047" y1="94063" x2="38047" y2="94063"/>
                        <a14:foregroundMark x1="38047" y1="94063" x2="38047" y2="94063"/>
                        <a14:foregroundMark x1="42422" y1="87500" x2="42422" y2="87500"/>
                        <a14:foregroundMark x1="42422" y1="87500" x2="42422" y2="87500"/>
                        <a14:foregroundMark x1="59219" y1="94792" x2="59219" y2="94792"/>
                        <a14:foregroundMark x1="59219" y1="94792" x2="59219" y2="94792"/>
                        <a14:foregroundMark x1="59219" y1="94792" x2="59219" y2="94792"/>
                        <a14:foregroundMark x1="63281" y1="93646" x2="63281" y2="93646"/>
                        <a14:foregroundMark x1="63281" y1="93646" x2="63281" y2="93646"/>
                        <a14:foregroundMark x1="63594" y1="89063" x2="63594" y2="89063"/>
                        <a14:foregroundMark x1="63594" y1="89063" x2="63594" y2="89063"/>
                        <a14:foregroundMark x1="24844" y1="93854" x2="24844" y2="93854"/>
                        <a14:foregroundMark x1="24844" y1="93854" x2="24844" y2="93854"/>
                        <a14:foregroundMark x1="24844" y1="93854" x2="24844" y2="93854"/>
                      </a14:backgroundRemoval>
                    </a14:imgEffect>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t="27942" r="749"/>
          <a:stretch/>
        </p:blipFill>
        <p:spPr>
          <a:xfrm>
            <a:off x="3439236" y="1431545"/>
            <a:ext cx="5158854" cy="3609975"/>
          </a:xfrm>
          <a:prstGeom prst="rect">
            <a:avLst/>
          </a:prstGeom>
          <a:ln>
            <a:noFill/>
          </a:ln>
          <a:effectLst>
            <a:glow rad="63500">
              <a:schemeClr val="accent5">
                <a:satMod val="175000"/>
                <a:alpha val="40000"/>
              </a:schemeClr>
            </a:glow>
            <a:outerShdw blurRad="190500" algn="tl" rotWithShape="0">
              <a:srgbClr val="000000">
                <a:alpha val="70000"/>
              </a:srgbClr>
            </a:outerShdw>
          </a:effectLst>
        </p:spPr>
      </p:pic>
      <p:sp>
        <p:nvSpPr>
          <p:cNvPr id="14" name="Rectángulo 13"/>
          <p:cNvSpPr/>
          <p:nvPr/>
        </p:nvSpPr>
        <p:spPr>
          <a:xfrm>
            <a:off x="381833" y="3067616"/>
            <a:ext cx="11123532" cy="3323987"/>
          </a:xfrm>
          <a:prstGeom prst="rect">
            <a:avLst/>
          </a:prstGeom>
        </p:spPr>
        <p:txBody>
          <a:bodyPr wrap="square">
            <a:spAutoFit/>
          </a:bodyPr>
          <a:lstStyle/>
          <a:p>
            <a:pPr algn="ctr">
              <a:lnSpc>
                <a:spcPct val="150000"/>
              </a:lnSpc>
              <a:spcBef>
                <a:spcPts val="600"/>
              </a:spcBef>
              <a:spcAft>
                <a:spcPts val="600"/>
              </a:spcAft>
            </a:pPr>
            <a:r>
              <a:rPr lang="es-CO" sz="2000" dirty="0">
                <a:ln>
                  <a:solidFill>
                    <a:schemeClr val="tx1"/>
                  </a:solidFill>
                </a:ln>
                <a:effectLst>
                  <a:glow rad="63500">
                    <a:schemeClr val="accent5">
                      <a:satMod val="175000"/>
                      <a:alpha val="40000"/>
                    </a:schemeClr>
                  </a:glow>
                </a:effectLst>
                <a:latin typeface="Segoe UI Semibold" panose="020B0702040204020203" pitchFamily="34" charset="0"/>
              </a:rPr>
              <a:t>La E.S.E. Hospital Mental Rudesindo Soto es reconocida como la única institución de atención de Salud Mental que opera como centro de Orden Departamental y que actúa como entidad de referencia de toda la región fronteriza. Es una institución que durante sus 78 años de labor, ha demostrado su responsabilidad social con la comunidad </a:t>
            </a:r>
            <a:r>
              <a:rPr lang="es-CO" sz="2000" dirty="0" err="1">
                <a:ln>
                  <a:solidFill>
                    <a:schemeClr val="tx1"/>
                  </a:solidFill>
                </a:ln>
                <a:effectLst>
                  <a:glow rad="63500">
                    <a:schemeClr val="accent5">
                      <a:satMod val="175000"/>
                      <a:alpha val="40000"/>
                    </a:schemeClr>
                  </a:glow>
                </a:effectLst>
                <a:latin typeface="Segoe UI Semibold" panose="020B0702040204020203" pitchFamily="34" charset="0"/>
              </a:rPr>
              <a:t>nortesantandereana</a:t>
            </a:r>
            <a:r>
              <a:rPr lang="es-CO" sz="2000" dirty="0">
                <a:ln>
                  <a:solidFill>
                    <a:schemeClr val="tx1"/>
                  </a:solidFill>
                </a:ln>
                <a:effectLst>
                  <a:glow rad="63500">
                    <a:schemeClr val="accent5">
                      <a:satMod val="175000"/>
                      <a:alpha val="40000"/>
                    </a:schemeClr>
                  </a:glow>
                </a:effectLst>
                <a:latin typeface="Segoe UI Semibold" panose="020B0702040204020203" pitchFamily="34" charset="0"/>
              </a:rPr>
              <a:t>, proporcionando servicios integrales de salud mental con calidad, atención humanizada, oportuna y segura y que está comprometida con la promoción de la inclusión social y la formación académica e investigativa de nuevos profesionales de la región.</a:t>
            </a:r>
          </a:p>
        </p:txBody>
      </p:sp>
      <p:sp>
        <p:nvSpPr>
          <p:cNvPr id="5" name="4 Rectángulo"/>
          <p:cNvSpPr/>
          <p:nvPr/>
        </p:nvSpPr>
        <p:spPr>
          <a:xfrm>
            <a:off x="3909677" y="399033"/>
            <a:ext cx="3823034"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Introducción</a:t>
            </a:r>
          </a:p>
        </p:txBody>
      </p:sp>
      <p:grpSp>
        <p:nvGrpSpPr>
          <p:cNvPr id="6" name="Grupo 2"/>
          <p:cNvGrpSpPr/>
          <p:nvPr/>
        </p:nvGrpSpPr>
        <p:grpSpPr>
          <a:xfrm>
            <a:off x="0" y="-70338"/>
            <a:ext cx="12192000" cy="1392701"/>
            <a:chOff x="0" y="-70338"/>
            <a:chExt cx="12192000" cy="1392701"/>
          </a:xfrm>
        </p:grpSpPr>
        <p:grpSp>
          <p:nvGrpSpPr>
            <p:cNvPr id="7" name="Grupo 1"/>
            <p:cNvGrpSpPr/>
            <p:nvPr/>
          </p:nvGrpSpPr>
          <p:grpSpPr>
            <a:xfrm>
              <a:off x="0" y="-70338"/>
              <a:ext cx="12192000" cy="1392701"/>
              <a:chOff x="0" y="-70338"/>
              <a:chExt cx="12192000" cy="1392701"/>
            </a:xfrm>
          </p:grpSpPr>
          <p:sp>
            <p:nvSpPr>
              <p:cNvPr id="11" name="Triángulo rectángulo 3"/>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Franja diagonal 5"/>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10" name="Triángulo rectángulo 4"/>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3" name="Grupo 16"/>
          <p:cNvGrpSpPr/>
          <p:nvPr/>
        </p:nvGrpSpPr>
        <p:grpSpPr>
          <a:xfrm>
            <a:off x="-2491" y="6085822"/>
            <a:ext cx="12216634" cy="772178"/>
            <a:chOff x="-2491" y="6085822"/>
            <a:chExt cx="12216634" cy="772178"/>
          </a:xfrm>
        </p:grpSpPr>
        <p:sp>
          <p:nvSpPr>
            <p:cNvPr id="15"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Triángulo rectángulo 10"/>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7" name="Triángulo rectángulo 11"/>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22961491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t="18409" r="1197" b="26358"/>
          <a:stretch/>
        </p:blipFill>
        <p:spPr>
          <a:xfrm>
            <a:off x="0" y="-26894"/>
            <a:ext cx="12223376" cy="6938682"/>
          </a:xfrm>
          <a:prstGeom prst="rect">
            <a:avLst/>
          </a:prstGeom>
          <a:ln>
            <a:noFill/>
          </a:ln>
          <a:effectLst>
            <a:outerShdw blurRad="107950" dist="12700" dir="5400000" algn="ctr">
              <a:srgbClr val="000000"/>
            </a:outerShdw>
          </a:effectLst>
        </p:spPr>
      </p:pic>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6" name="Rectángulo 15"/>
          <p:cNvSpPr/>
          <p:nvPr/>
        </p:nvSpPr>
        <p:spPr>
          <a:xfrm>
            <a:off x="746632" y="5764025"/>
            <a:ext cx="10655752" cy="707886"/>
          </a:xfrm>
          <a:prstGeom prst="rect">
            <a:avLst/>
          </a:prstGeom>
        </p:spPr>
        <p:txBody>
          <a:bodyPr wrap="square">
            <a:spAutoFit/>
          </a:bodyPr>
          <a:lstStyle/>
          <a:p>
            <a:pPr algn="ctr"/>
            <a:r>
              <a:rPr lang="es-CO" sz="2000" b="1" dirty="0">
                <a:solidFill>
                  <a:srgbClr val="FFFF00"/>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En el año 2020 atendimos a xxx usuarios en las especialidades de Psiquiatría, Psicología, Terapia Ocupacional y Exámenes Toxicológicos.</a:t>
            </a:r>
          </a:p>
        </p:txBody>
      </p:sp>
      <p:sp>
        <p:nvSpPr>
          <p:cNvPr id="19" name="Rectángulo 18"/>
          <p:cNvSpPr/>
          <p:nvPr/>
        </p:nvSpPr>
        <p:spPr>
          <a:xfrm>
            <a:off x="3006748" y="760804"/>
            <a:ext cx="5902036" cy="76944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wrap="square">
            <a:spAutoFit/>
          </a:bodyPr>
          <a:lstStyle/>
          <a:p>
            <a:pPr algn="ctr"/>
            <a:r>
              <a:rPr lang="es-CO" sz="2200" b="1" dirty="0">
                <a:solidFill>
                  <a:srgbClr val="FFFF00"/>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rPr>
              <a:t>HABITANTE DE CALLE EN  ARTICULACIÓN CON EL</a:t>
            </a:r>
          </a:p>
        </p:txBody>
      </p:sp>
      <p:sp>
        <p:nvSpPr>
          <p:cNvPr id="21" name="Rectángulo 20"/>
          <p:cNvSpPr/>
          <p:nvPr/>
        </p:nvSpPr>
        <p:spPr>
          <a:xfrm>
            <a:off x="985653" y="1131621"/>
            <a:ext cx="10557164" cy="41549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wrap="square">
            <a:spAutoFit/>
          </a:bodyPr>
          <a:lstStyle/>
          <a:p>
            <a:pPr algn="ctr"/>
            <a:r>
              <a:rPr lang="es-CO" sz="2100" b="1" dirty="0">
                <a:solidFill>
                  <a:srgbClr val="FFFF00"/>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rPr>
              <a:t>CENTRO DE ATENCIÓN INTEGRAL PARA LA POBLACIÓN HABITANTE DE CALLE</a:t>
            </a:r>
          </a:p>
        </p:txBody>
      </p:sp>
      <p:sp>
        <p:nvSpPr>
          <p:cNvPr id="2" name="Rectángulo 1"/>
          <p:cNvSpPr/>
          <p:nvPr/>
        </p:nvSpPr>
        <p:spPr>
          <a:xfrm>
            <a:off x="4490873" y="382416"/>
            <a:ext cx="2251387" cy="43088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1">
            <a:schemeClr val="dk2"/>
          </a:fillRef>
          <a:effectRef idx="0">
            <a:scrgbClr r="0" g="0" b="0"/>
          </a:effectRef>
          <a:fontRef idx="major"/>
        </p:style>
        <p:txBody>
          <a:bodyPr wrap="none">
            <a:spAutoFit/>
          </a:bodyPr>
          <a:lstStyle/>
          <a:p>
            <a:pPr algn="ctr"/>
            <a:r>
              <a:rPr lang="es-CO" sz="2200" b="1" dirty="0">
                <a:solidFill>
                  <a:srgbClr val="FFFF00"/>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rPr>
              <a:t>PROGRAMA DE </a:t>
            </a:r>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408148912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6" name="Imagen 1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4701" t="5575" b="13118"/>
          <a:stretch/>
        </p:blipFill>
        <p:spPr>
          <a:xfrm>
            <a:off x="5269317" y="723012"/>
            <a:ext cx="6856574" cy="558685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Imagen 1"/>
          <p:cNvPicPr>
            <a:picLocks noChangeAspect="1"/>
          </p:cNvPicPr>
          <p:nvPr/>
        </p:nvPicPr>
        <p:blipFill rotWithShape="1">
          <a:blip r:embed="rId4"/>
          <a:srcRect b="18278"/>
          <a:stretch/>
        </p:blipFill>
        <p:spPr>
          <a:xfrm>
            <a:off x="570675" y="3419440"/>
            <a:ext cx="3691648" cy="340339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19343" b="15692"/>
          <a:stretch/>
        </p:blipFill>
        <p:spPr>
          <a:xfrm>
            <a:off x="56271" y="16259"/>
            <a:ext cx="5104434" cy="33160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28631718"/>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20433" b="54805"/>
          <a:stretch/>
        </p:blipFill>
        <p:spPr>
          <a:xfrm>
            <a:off x="2760742" y="466538"/>
            <a:ext cx="6861013" cy="1424200"/>
          </a:xfrm>
          <a:prstGeom prst="rect">
            <a:avLst/>
          </a:prstGeom>
        </p:spPr>
      </p:pic>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8" name="Imagen 17"/>
          <p:cNvPicPr>
            <a:picLocks noChangeAspect="1"/>
          </p:cNvPicPr>
          <p:nvPr/>
        </p:nvPicPr>
        <p:blipFill rotWithShape="1">
          <a:blip r:embed="rId3">
            <a:extLst>
              <a:ext uri="{28A0092B-C50C-407E-A947-70E740481C1C}">
                <a14:useLocalDpi xmlns:a14="http://schemas.microsoft.com/office/drawing/2010/main" val="0"/>
              </a:ext>
            </a:extLst>
          </a:blip>
          <a:srcRect l="7064" t="8609"/>
          <a:stretch/>
        </p:blipFill>
        <p:spPr>
          <a:xfrm>
            <a:off x="300153" y="2016394"/>
            <a:ext cx="6110513" cy="4506686"/>
          </a:xfrm>
          <a:prstGeom prst="rect">
            <a:avLst/>
          </a:prstGeom>
          <a:ln>
            <a:noFill/>
          </a:ln>
          <a:effectLst>
            <a:outerShdw blurRad="44450" dist="27940" dir="5400000" algn="ctr">
              <a:srgbClr val="000000">
                <a:alpha val="32000"/>
              </a:srgbClr>
            </a:outerShdw>
            <a:softEdge rad="127000"/>
          </a:effectLst>
          <a:scene3d>
            <a:camera prst="orthographicFront">
              <a:rot lat="0" lon="0" rev="0"/>
            </a:camera>
            <a:lightRig rig="balanced" dir="t">
              <a:rot lat="0" lon="0" rev="8700000"/>
            </a:lightRig>
          </a:scene3d>
          <a:sp3d>
            <a:bevelT w="190500" h="38100"/>
          </a:sp3d>
        </p:spPr>
      </p:pic>
      <p:sp>
        <p:nvSpPr>
          <p:cNvPr id="19" name="Rectángulo 18"/>
          <p:cNvSpPr/>
          <p:nvPr/>
        </p:nvSpPr>
        <p:spPr>
          <a:xfrm>
            <a:off x="6527408" y="2016394"/>
            <a:ext cx="5440249" cy="3046988"/>
          </a:xfrm>
          <a:prstGeom prst="rect">
            <a:avLst/>
          </a:prstGeom>
        </p:spPr>
        <p:txBody>
          <a:bodyPr wrap="square">
            <a:spAutoFit/>
          </a:bodyPr>
          <a:lstStyle/>
          <a:p>
            <a:pPr algn="ctr"/>
            <a:r>
              <a:rPr lang="es-CO" sz="2400" b="1" dirty="0">
                <a:solidFill>
                  <a:schemeClr val="accent1">
                    <a:lumMod val="50000"/>
                  </a:schemeClr>
                </a:solidFill>
                <a:latin typeface="Segoe UI Semilight" panose="020B0402040204020203" pitchFamily="34" charset="0"/>
                <a:cs typeface="Segoe UI Semilight" panose="020B0402040204020203" pitchFamily="34" charset="0"/>
              </a:rPr>
              <a:t>La ESE Hospital Mental implementó este nuevo servicio para los usuarios del Programa Ambulatorio de Farmacodependencia, con el fin de lograr una mayor adherencia al tratamiento y reducir los índices de deserción, facilitándoles el desplazamiento a nuestra institución</a:t>
            </a:r>
            <a:r>
              <a:rPr lang="es-CO" sz="2000" b="1" dirty="0">
                <a:solidFill>
                  <a:schemeClr val="accent1">
                    <a:lumMod val="50000"/>
                  </a:schemeClr>
                </a:solidFill>
                <a:latin typeface="Segoe UI Semilight" panose="020B0402040204020203" pitchFamily="34" charset="0"/>
                <a:cs typeface="Segoe UI Semilight" panose="020B0402040204020203" pitchFamily="34" charset="0"/>
              </a:rPr>
              <a:t>.</a:t>
            </a:r>
          </a:p>
        </p:txBody>
      </p:sp>
      <p:sp>
        <p:nvSpPr>
          <p:cNvPr id="20" name="Rectángulo 19"/>
          <p:cNvSpPr/>
          <p:nvPr/>
        </p:nvSpPr>
        <p:spPr>
          <a:xfrm>
            <a:off x="6736560" y="5029250"/>
            <a:ext cx="5021943" cy="1200329"/>
          </a:xfrm>
          <a:prstGeom prst="rect">
            <a:avLst/>
          </a:prstGeom>
        </p:spPr>
        <p:txBody>
          <a:bodyPr wrap="square">
            <a:spAutoFit/>
          </a:bodyPr>
          <a:lstStyle/>
          <a:p>
            <a:pPr algn="ctr"/>
            <a:r>
              <a:rPr lang="es-CO" sz="2400" b="1" dirty="0">
                <a:solidFill>
                  <a:schemeClr val="accent1">
                    <a:lumMod val="50000"/>
                  </a:schemeClr>
                </a:solidFill>
                <a:latin typeface="Segoe UI Semilight" panose="020B0402040204020203" pitchFamily="34" charset="0"/>
                <a:cs typeface="Segoe UI Semilight" panose="020B0402040204020203" pitchFamily="34" charset="0"/>
              </a:rPr>
              <a:t>Se han realizado 22 trayectos que han beneficiado a pacientes residentes en las comunas 7 y 8.</a:t>
            </a:r>
            <a:endParaRPr lang="es-CO" sz="2000" b="1" dirty="0">
              <a:solidFill>
                <a:schemeClr val="accent1">
                  <a:lumMod val="50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8372728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2">
            <a:extLst>
              <a:ext uri="{28A0092B-C50C-407E-A947-70E740481C1C}">
                <a14:useLocalDpi xmlns:a14="http://schemas.microsoft.com/office/drawing/2010/main" val="0"/>
              </a:ext>
            </a:extLst>
          </a:blip>
          <a:srcRect t="20433" b="54805"/>
          <a:stretch/>
        </p:blipFill>
        <p:spPr>
          <a:xfrm>
            <a:off x="3633035" y="294406"/>
            <a:ext cx="4649461" cy="965129"/>
          </a:xfrm>
          <a:prstGeom prst="rect">
            <a:avLst/>
          </a:prstGeom>
        </p:spPr>
      </p:pic>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7" name="Imagen 16"/>
          <p:cNvPicPr/>
          <p:nvPr/>
        </p:nvPicPr>
        <p:blipFill rotWithShape="1">
          <a:blip r:embed="rId3"/>
          <a:srcRect l="26972" t="18736" r="22606" b="12021"/>
          <a:stretch/>
        </p:blipFill>
        <p:spPr bwMode="auto">
          <a:xfrm>
            <a:off x="379855" y="1288996"/>
            <a:ext cx="5429048" cy="55235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
        <p:nvSpPr>
          <p:cNvPr id="21" name="Rectángulo 20"/>
          <p:cNvSpPr/>
          <p:nvPr/>
        </p:nvSpPr>
        <p:spPr>
          <a:xfrm>
            <a:off x="5355772" y="1377625"/>
            <a:ext cx="6978732" cy="1938992"/>
          </a:xfrm>
          <a:prstGeom prst="rect">
            <a:avLst/>
          </a:prstGeom>
        </p:spPr>
        <p:txBody>
          <a:bodyPr wrap="square">
            <a:spAutoFit/>
          </a:bodyPr>
          <a:lstStyle/>
          <a:p>
            <a:pPr marL="457200" algn="ctr"/>
            <a:r>
              <a:rPr lang="es-ES" sz="2000" dirty="0">
                <a:solidFill>
                  <a:schemeClr val="accent1">
                    <a:lumMod val="50000"/>
                  </a:schemeClr>
                </a:solidFill>
                <a:latin typeface="Segoe UI Semibold" panose="020B0702040204020203" pitchFamily="34" charset="0"/>
                <a:ea typeface="SimSun" panose="02010600030101010101" pitchFamily="2" charset="-122"/>
                <a:cs typeface="Arial" panose="020B0604020202020204" pitchFamily="34" charset="0"/>
              </a:rPr>
              <a:t>Los días lunes, miércoles y viernes se realiza el recorrido, con los siguientes puntos de encuentro:</a:t>
            </a:r>
          </a:p>
          <a:p>
            <a:pPr marL="457200" algn="ctr"/>
            <a:r>
              <a:rPr lang="es-ES" sz="2000" dirty="0">
                <a:solidFill>
                  <a:schemeClr val="accent1">
                    <a:lumMod val="50000"/>
                  </a:schemeClr>
                </a:solidFill>
                <a:latin typeface="Segoe UI Semibold" panose="020B0702040204020203" pitchFamily="34" charset="0"/>
                <a:ea typeface="SimSun" panose="02010600030101010101" pitchFamily="2" charset="-122"/>
                <a:cs typeface="Arial" panose="020B0604020202020204" pitchFamily="34" charset="0"/>
              </a:rPr>
              <a:t>8:00 am Plazoleta Antonia Santos</a:t>
            </a:r>
          </a:p>
          <a:p>
            <a:pPr marL="457200" algn="ctr"/>
            <a:r>
              <a:rPr lang="es-ES" sz="2000" dirty="0">
                <a:solidFill>
                  <a:schemeClr val="accent1">
                    <a:lumMod val="50000"/>
                  </a:schemeClr>
                </a:solidFill>
                <a:latin typeface="Segoe UI Semibold" panose="020B0702040204020203" pitchFamily="34" charset="0"/>
                <a:ea typeface="SimSun" panose="02010600030101010101" pitchFamily="2" charset="-122"/>
                <a:cs typeface="Arial" panose="020B0604020202020204" pitchFamily="34" charset="0"/>
              </a:rPr>
              <a:t>8:20 am </a:t>
            </a:r>
            <a:r>
              <a:rPr lang="es-ES" sz="2000" dirty="0" err="1">
                <a:solidFill>
                  <a:schemeClr val="accent1">
                    <a:lumMod val="50000"/>
                  </a:schemeClr>
                </a:solidFill>
                <a:latin typeface="Segoe UI Semibold" panose="020B0702040204020203" pitchFamily="34" charset="0"/>
                <a:ea typeface="SimSun" panose="02010600030101010101" pitchFamily="2" charset="-122"/>
                <a:cs typeface="Arial" panose="020B0604020202020204" pitchFamily="34" charset="0"/>
              </a:rPr>
              <a:t>Natilán</a:t>
            </a:r>
            <a:endParaRPr lang="es-ES" sz="2000" dirty="0">
              <a:solidFill>
                <a:schemeClr val="accent1">
                  <a:lumMod val="50000"/>
                </a:schemeClr>
              </a:solidFill>
              <a:latin typeface="Segoe UI Semibold" panose="020B0702040204020203" pitchFamily="34" charset="0"/>
              <a:ea typeface="SimSun" panose="02010600030101010101" pitchFamily="2" charset="-122"/>
              <a:cs typeface="Arial" panose="020B0604020202020204" pitchFamily="34" charset="0"/>
            </a:endParaRPr>
          </a:p>
          <a:p>
            <a:pPr marL="457200" algn="ctr"/>
            <a:r>
              <a:rPr lang="es-ES" sz="2000" dirty="0">
                <a:solidFill>
                  <a:schemeClr val="accent1">
                    <a:lumMod val="50000"/>
                  </a:schemeClr>
                </a:solidFill>
                <a:latin typeface="Segoe UI Semibold" panose="020B0702040204020203" pitchFamily="34" charset="0"/>
                <a:ea typeface="SimSun" panose="02010600030101010101" pitchFamily="2" charset="-122"/>
                <a:cs typeface="Arial" panose="020B0604020202020204" pitchFamily="34" charset="0"/>
              </a:rPr>
              <a:t>8:40 am Parque </a:t>
            </a:r>
            <a:r>
              <a:rPr lang="es-ES" sz="2000" dirty="0" err="1">
                <a:solidFill>
                  <a:schemeClr val="accent1">
                    <a:lumMod val="50000"/>
                  </a:schemeClr>
                </a:solidFill>
                <a:latin typeface="Segoe UI Semibold" panose="020B0702040204020203" pitchFamily="34" charset="0"/>
                <a:ea typeface="SimSun" panose="02010600030101010101" pitchFamily="2" charset="-122"/>
                <a:cs typeface="Arial" panose="020B0604020202020204" pitchFamily="34" charset="0"/>
              </a:rPr>
              <a:t>Kiosko</a:t>
            </a:r>
            <a:r>
              <a:rPr lang="es-ES" sz="2000" dirty="0">
                <a:solidFill>
                  <a:schemeClr val="accent1">
                    <a:lumMod val="50000"/>
                  </a:schemeClr>
                </a:solidFill>
                <a:latin typeface="Segoe UI Semibold" panose="020B0702040204020203" pitchFamily="34" charset="0"/>
                <a:ea typeface="SimSun" panose="02010600030101010101" pitchFamily="2" charset="-122"/>
                <a:cs typeface="Arial" panose="020B0604020202020204" pitchFamily="34" charset="0"/>
              </a:rPr>
              <a:t> Ceci</a:t>
            </a:r>
            <a:endParaRPr lang="es-CO" sz="2000" dirty="0">
              <a:solidFill>
                <a:schemeClr val="accent1">
                  <a:lumMod val="50000"/>
                </a:schemeClr>
              </a:solidFill>
              <a:latin typeface="Segoe UI Semibold" panose="020B0702040204020203" pitchFamily="34" charset="0"/>
              <a:ea typeface="SimSun" panose="02010600030101010101" pitchFamily="2" charset="-122"/>
              <a:cs typeface="Arial" panose="020B0604020202020204" pitchFamily="34" charset="0"/>
            </a:endParaRPr>
          </a:p>
          <a:p>
            <a:pPr algn="ctr"/>
            <a:r>
              <a:rPr lang="es-ES_tradnl" sz="2000" b="1" dirty="0">
                <a:solidFill>
                  <a:schemeClr val="accent1">
                    <a:lumMod val="50000"/>
                  </a:schemeClr>
                </a:solidFill>
                <a:latin typeface="Segoe UI Semibold" panose="020B0702040204020203" pitchFamily="34" charset="0"/>
                <a:ea typeface="Times New Roman" panose="02020603050405020304" pitchFamily="18" charset="0"/>
              </a:rPr>
              <a:t> </a:t>
            </a:r>
            <a:endParaRPr lang="es-CO" sz="2000" dirty="0">
              <a:solidFill>
                <a:schemeClr val="accent1">
                  <a:lumMod val="50000"/>
                </a:schemeClr>
              </a:solidFill>
              <a:effectLst/>
              <a:latin typeface="Segoe UI Semibold" panose="020B0702040204020203" pitchFamily="34" charset="0"/>
              <a:ea typeface="Times New Roman" panose="02020603050405020304" pitchFamily="18" charset="0"/>
            </a:endParaRPr>
          </a:p>
        </p:txBody>
      </p:sp>
      <p:pic>
        <p:nvPicPr>
          <p:cNvPr id="26" name="Imagen 25"/>
          <p:cNvPicPr>
            <a:picLocks noChangeAspect="1"/>
          </p:cNvPicPr>
          <p:nvPr/>
        </p:nvPicPr>
        <p:blipFill rotWithShape="1">
          <a:blip r:embed="rId4" cstate="print">
            <a:extLst>
              <a:ext uri="{28A0092B-C50C-407E-A947-70E740481C1C}">
                <a14:useLocalDpi xmlns:a14="http://schemas.microsoft.com/office/drawing/2010/main" val="0"/>
              </a:ext>
            </a:extLst>
          </a:blip>
          <a:srcRect t="14420" b="29109"/>
          <a:stretch/>
        </p:blipFill>
        <p:spPr>
          <a:xfrm>
            <a:off x="6188758" y="3136310"/>
            <a:ext cx="5813885" cy="36651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7339204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rotWithShape="1">
          <a:blip r:embed="rId2">
            <a:extLst>
              <a:ext uri="{28A0092B-C50C-407E-A947-70E740481C1C}">
                <a14:useLocalDpi xmlns:a14="http://schemas.microsoft.com/office/drawing/2010/main" val="0"/>
              </a:ext>
            </a:extLst>
          </a:blip>
          <a:srcRect t="20433" b="54805"/>
          <a:stretch/>
        </p:blipFill>
        <p:spPr>
          <a:xfrm>
            <a:off x="3633035" y="401283"/>
            <a:ext cx="4649461" cy="965129"/>
          </a:xfrm>
          <a:prstGeom prst="rect">
            <a:avLst/>
          </a:prstGeom>
        </p:spPr>
      </p:pic>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aphicFrame>
        <p:nvGraphicFramePr>
          <p:cNvPr id="17" name="Marcador de contenido 11"/>
          <p:cNvGraphicFramePr>
            <a:graphicFrameLocks/>
          </p:cNvGraphicFramePr>
          <p:nvPr>
            <p:extLst>
              <p:ext uri="{D42A27DB-BD31-4B8C-83A1-F6EECF244321}">
                <p14:modId xmlns:p14="http://schemas.microsoft.com/office/powerpoint/2010/main" val="2782958250"/>
              </p:ext>
            </p:extLst>
          </p:nvPr>
        </p:nvGraphicFramePr>
        <p:xfrm>
          <a:off x="761652" y="1267766"/>
          <a:ext cx="10406114" cy="4888444"/>
        </p:xfrm>
        <a:graphic>
          <a:graphicData uri="http://schemas.openxmlformats.org/drawingml/2006/table">
            <a:tbl>
              <a:tblPr firstRow="1" bandRow="1">
                <a:tableStyleId>{93296810-A885-4BE3-A3E7-6D5BEEA58F35}</a:tableStyleId>
              </a:tblPr>
              <a:tblGrid>
                <a:gridCol w="5203057">
                  <a:extLst>
                    <a:ext uri="{9D8B030D-6E8A-4147-A177-3AD203B41FA5}">
                      <a16:colId xmlns:a16="http://schemas.microsoft.com/office/drawing/2014/main" val="20000"/>
                    </a:ext>
                  </a:extLst>
                </a:gridCol>
                <a:gridCol w="5203057">
                  <a:extLst>
                    <a:ext uri="{9D8B030D-6E8A-4147-A177-3AD203B41FA5}">
                      <a16:colId xmlns:a16="http://schemas.microsoft.com/office/drawing/2014/main" val="20001"/>
                    </a:ext>
                  </a:extLst>
                </a:gridCol>
              </a:tblGrid>
              <a:tr h="4888444">
                <a:tc>
                  <a:txBody>
                    <a:bodyPr/>
                    <a:lstStyle/>
                    <a:p>
                      <a:endParaRPr lang="es-CO" dirty="0"/>
                    </a:p>
                  </a:txBody>
                  <a:tcPr>
                    <a:solidFill>
                      <a:schemeClr val="accent5">
                        <a:lumMod val="50000"/>
                      </a:schemeClr>
                    </a:solidFill>
                  </a:tcPr>
                </a:tc>
                <a:tc>
                  <a:txBody>
                    <a:bodyPr/>
                    <a:lstStyle/>
                    <a:p>
                      <a:endParaRPr lang="es-CO" dirty="0"/>
                    </a:p>
                  </a:txBody>
                  <a:tcPr>
                    <a:solidFill>
                      <a:schemeClr val="accent5">
                        <a:lumMod val="50000"/>
                      </a:schemeClr>
                    </a:solidFill>
                  </a:tcPr>
                </a:tc>
                <a:extLst>
                  <a:ext uri="{0D108BD9-81ED-4DB2-BD59-A6C34878D82A}">
                    <a16:rowId xmlns:a16="http://schemas.microsoft.com/office/drawing/2014/main" val="10000"/>
                  </a:ext>
                </a:extLst>
              </a:tr>
            </a:tbl>
          </a:graphicData>
        </a:graphic>
      </p:graphicFrame>
      <p:sp>
        <p:nvSpPr>
          <p:cNvPr id="18" name="Rectángulo 17"/>
          <p:cNvSpPr/>
          <p:nvPr/>
        </p:nvSpPr>
        <p:spPr>
          <a:xfrm>
            <a:off x="761652" y="2045023"/>
            <a:ext cx="5021943" cy="3970318"/>
          </a:xfrm>
          <a:prstGeom prst="rect">
            <a:avLst/>
          </a:prstGeom>
        </p:spPr>
        <p:txBody>
          <a:bodyPr wrap="square">
            <a:spAutoFit/>
          </a:bodyPr>
          <a:lstStyle/>
          <a:p>
            <a:pPr algn="ctr">
              <a:lnSpc>
                <a:spcPct val="150000"/>
              </a:lnSpc>
            </a:pPr>
            <a:r>
              <a:rPr lang="es-CO" sz="2400" b="1"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rPr>
              <a:t>Conformada por los asentamientos : El Rosal del Norte, Chapinero, Comuneros, El </a:t>
            </a:r>
            <a:r>
              <a:rPr lang="es-CO" sz="2400" b="1" dirty="0" err="1">
                <a:solidFill>
                  <a:schemeClr val="bg1"/>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rPr>
              <a:t>Claret</a:t>
            </a:r>
            <a:r>
              <a:rPr lang="es-CO" sz="2400" b="1"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rPr>
              <a:t>, </a:t>
            </a:r>
            <a:r>
              <a:rPr lang="es-CO" sz="2400" b="1" dirty="0" err="1">
                <a:solidFill>
                  <a:schemeClr val="bg1"/>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rPr>
              <a:t>Tucunare</a:t>
            </a:r>
            <a:r>
              <a:rPr lang="es-CO" sz="2400" b="1"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rPr>
              <a:t>, Motilones, La Florida, La Primavera, Ospina Pérez, Buenos Aires, La </a:t>
            </a:r>
            <a:r>
              <a:rPr lang="es-CO" sz="2400" b="1" dirty="0" err="1">
                <a:solidFill>
                  <a:schemeClr val="bg1"/>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rPr>
              <a:t>Hermita</a:t>
            </a:r>
            <a:r>
              <a:rPr lang="es-CO" sz="2400" b="1"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rPr>
              <a:t>, Paraíso y Camilo.</a:t>
            </a:r>
            <a:endParaRPr lang="es-CO" sz="2000" b="1"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endParaRPr>
          </a:p>
        </p:txBody>
      </p:sp>
      <p:sp>
        <p:nvSpPr>
          <p:cNvPr id="19" name="Rectángulo 18"/>
          <p:cNvSpPr/>
          <p:nvPr/>
        </p:nvSpPr>
        <p:spPr>
          <a:xfrm>
            <a:off x="5986166" y="1986966"/>
            <a:ext cx="5021943" cy="3970318"/>
          </a:xfrm>
          <a:prstGeom prst="rect">
            <a:avLst/>
          </a:prstGeom>
        </p:spPr>
        <p:txBody>
          <a:bodyPr wrap="square">
            <a:spAutoFit/>
          </a:bodyPr>
          <a:lstStyle/>
          <a:p>
            <a:pPr algn="ctr">
              <a:lnSpc>
                <a:spcPct val="150000"/>
              </a:lnSpc>
            </a:pPr>
            <a:r>
              <a:rPr lang="es-CO" sz="2400" b="1"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rPr>
              <a:t>Conformada por los asentamientos : El Progreso, Antonia, Cerro Pico, Palmeras, Belisario, Atalaya I, II y II etapa, Cúcuta 75, Los Almendros, Carlos Ramírez París, Doña Nidia, La Victoria, Kennedy y El Rodeo.</a:t>
            </a:r>
            <a:endParaRPr lang="es-CO" sz="2000" b="1" dirty="0">
              <a:solidFill>
                <a:schemeClr val="bg1"/>
              </a:solidFill>
              <a:effectLst>
                <a:outerShdw blurRad="38100" dist="38100" dir="2700000" algn="tl">
                  <a:srgbClr val="000000">
                    <a:alpha val="43137"/>
                  </a:srgbClr>
                </a:outerShdw>
              </a:effectLst>
              <a:latin typeface="Segoe UI Semibold" panose="020B0702040204020203" pitchFamily="34" charset="0"/>
              <a:cs typeface="Segoe UI Semilight" panose="020B0402040204020203" pitchFamily="34" charset="0"/>
            </a:endParaRPr>
          </a:p>
        </p:txBody>
      </p:sp>
      <p:sp>
        <p:nvSpPr>
          <p:cNvPr id="20" name="Rectángulo 19"/>
          <p:cNvSpPr/>
          <p:nvPr/>
        </p:nvSpPr>
        <p:spPr>
          <a:xfrm>
            <a:off x="761651" y="1255215"/>
            <a:ext cx="10392227" cy="606733"/>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5">
                  <a:lumMod val="75000"/>
                </a:schemeClr>
              </a:solidFill>
            </a:endParaRPr>
          </a:p>
        </p:txBody>
      </p:sp>
      <p:sp>
        <p:nvSpPr>
          <p:cNvPr id="21" name="Rectángulo 20"/>
          <p:cNvSpPr/>
          <p:nvPr/>
        </p:nvSpPr>
        <p:spPr>
          <a:xfrm>
            <a:off x="6029711" y="1267766"/>
            <a:ext cx="5021943" cy="584775"/>
          </a:xfrm>
          <a:prstGeom prst="rect">
            <a:avLst/>
          </a:prstGeom>
        </p:spPr>
        <p:txBody>
          <a:bodyPr wrap="square">
            <a:spAutoFit/>
          </a:bodyPr>
          <a:lstStyle/>
          <a:p>
            <a:pPr algn="ctr"/>
            <a:r>
              <a:rPr lang="es-CO"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Semilight" panose="020B0402040204020203" pitchFamily="34" charset="0"/>
                <a:cs typeface="Segoe UI Semilight" panose="020B0402040204020203" pitchFamily="34" charset="0"/>
              </a:rPr>
              <a:t>COMUNA 8</a:t>
            </a:r>
          </a:p>
        </p:txBody>
      </p:sp>
      <p:sp>
        <p:nvSpPr>
          <p:cNvPr id="22" name="Rectángulo 21"/>
          <p:cNvSpPr/>
          <p:nvPr/>
        </p:nvSpPr>
        <p:spPr>
          <a:xfrm>
            <a:off x="848110" y="1289724"/>
            <a:ext cx="5021943" cy="584775"/>
          </a:xfrm>
          <a:prstGeom prst="rect">
            <a:avLst/>
          </a:prstGeom>
        </p:spPr>
        <p:txBody>
          <a:bodyPr wrap="square">
            <a:spAutoFit/>
          </a:bodyPr>
          <a:lstStyle/>
          <a:p>
            <a:pPr algn="ctr"/>
            <a:r>
              <a:rPr lang="es-CO"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Semilight" panose="020B0402040204020203" pitchFamily="34" charset="0"/>
                <a:cs typeface="Segoe UI Semilight" panose="020B0402040204020203" pitchFamily="34" charset="0"/>
              </a:rPr>
              <a:t>COMUNA 7</a:t>
            </a:r>
          </a:p>
        </p:txBody>
      </p:sp>
    </p:spTree>
    <p:extLst>
      <p:ext uri="{BB962C8B-B14F-4D97-AF65-F5344CB8AC3E}">
        <p14:creationId xmlns:p14="http://schemas.microsoft.com/office/powerpoint/2010/main" val="3192793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2">
            <a:extLst>
              <a:ext uri="{28A0092B-C50C-407E-A947-70E740481C1C}">
                <a14:useLocalDpi xmlns:a14="http://schemas.microsoft.com/office/drawing/2010/main" val="0"/>
              </a:ext>
            </a:extLst>
          </a:blip>
          <a:srcRect t="20433" b="54805"/>
          <a:stretch/>
        </p:blipFill>
        <p:spPr>
          <a:xfrm>
            <a:off x="3633035" y="413159"/>
            <a:ext cx="4649461" cy="965129"/>
          </a:xfrm>
          <a:prstGeom prst="rect">
            <a:avLst/>
          </a:prstGeom>
        </p:spPr>
      </p:pic>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20952"/>
          <a:stretch/>
        </p:blipFill>
        <p:spPr>
          <a:xfrm>
            <a:off x="814266" y="1314599"/>
            <a:ext cx="5143500" cy="54210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3" name="Imagen 22"/>
          <p:cNvPicPr>
            <a:picLocks noChangeAspect="1"/>
          </p:cNvPicPr>
          <p:nvPr/>
        </p:nvPicPr>
        <p:blipFill rotWithShape="1">
          <a:blip r:embed="rId4">
            <a:extLst>
              <a:ext uri="{28A0092B-C50C-407E-A947-70E740481C1C}">
                <a14:useLocalDpi xmlns:a14="http://schemas.microsoft.com/office/drawing/2010/main" val="0"/>
              </a:ext>
            </a:extLst>
          </a:blip>
          <a:srcRect t="21799"/>
          <a:stretch/>
        </p:blipFill>
        <p:spPr>
          <a:xfrm>
            <a:off x="6417359" y="1351824"/>
            <a:ext cx="5143500" cy="53630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554591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2">
            <a:extLst>
              <a:ext uri="{28A0092B-C50C-407E-A947-70E740481C1C}">
                <a14:useLocalDpi xmlns:a14="http://schemas.microsoft.com/office/drawing/2010/main" val="0"/>
              </a:ext>
            </a:extLst>
          </a:blip>
          <a:srcRect t="20433" b="54805"/>
          <a:stretch/>
        </p:blipFill>
        <p:spPr>
          <a:xfrm>
            <a:off x="3633035" y="413159"/>
            <a:ext cx="4649461" cy="965129"/>
          </a:xfrm>
          <a:prstGeom prst="rect">
            <a:avLst/>
          </a:prstGeom>
        </p:spPr>
      </p:pic>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t="25609"/>
          <a:stretch/>
        </p:blipFill>
        <p:spPr>
          <a:xfrm>
            <a:off x="571553" y="1342169"/>
            <a:ext cx="5406895" cy="53630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 name="Imagen 19"/>
          <p:cNvPicPr>
            <a:picLocks noChangeAspect="1"/>
          </p:cNvPicPr>
          <p:nvPr/>
        </p:nvPicPr>
        <p:blipFill rotWithShape="1">
          <a:blip r:embed="rId4">
            <a:extLst>
              <a:ext uri="{28A0092B-C50C-407E-A947-70E740481C1C}">
                <a14:useLocalDpi xmlns:a14="http://schemas.microsoft.com/office/drawing/2010/main" val="0"/>
              </a:ext>
            </a:extLst>
          </a:blip>
          <a:srcRect t="21472"/>
          <a:stretch/>
        </p:blipFill>
        <p:spPr>
          <a:xfrm>
            <a:off x="6366144" y="1342169"/>
            <a:ext cx="5143500" cy="53854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80830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5159"/>
          <a:stretch/>
        </p:blipFill>
        <p:spPr>
          <a:xfrm>
            <a:off x="298676" y="1835923"/>
            <a:ext cx="6933320" cy="4931750"/>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
        <p:nvSpPr>
          <p:cNvPr id="17" name="Título 1"/>
          <p:cNvSpPr txBox="1">
            <a:spLocks/>
          </p:cNvSpPr>
          <p:nvPr/>
        </p:nvSpPr>
        <p:spPr>
          <a:xfrm>
            <a:off x="7348737" y="5145482"/>
            <a:ext cx="4626908" cy="7064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200" dirty="0">
                <a:solidFill>
                  <a:srgbClr val="002060"/>
                </a:solidFill>
                <a:latin typeface="Arial Narrow" panose="020B0606020202030204" pitchFamily="34" charset="0"/>
              </a:rPr>
              <a:t>Iniciamos proceso de articulación interinstitucional para aunar esfuerzos y ofrecer Atención Integral </a:t>
            </a:r>
          </a:p>
          <a:p>
            <a:r>
              <a:rPr lang="es-CO" sz="3200" dirty="0">
                <a:solidFill>
                  <a:srgbClr val="002060"/>
                </a:solidFill>
                <a:latin typeface="Arial Narrow" panose="020B0606020202030204" pitchFamily="34" charset="0"/>
              </a:rPr>
              <a:t>a los jóvenes farmacodependientes del Departamento </a:t>
            </a:r>
          </a:p>
          <a:p>
            <a:r>
              <a:rPr lang="es-CO" sz="3200" dirty="0">
                <a:solidFill>
                  <a:srgbClr val="002060"/>
                </a:solidFill>
                <a:latin typeface="Arial Narrow" panose="020B0606020202030204" pitchFamily="34" charset="0"/>
              </a:rPr>
              <a:t>(Municipio del Zulia). </a:t>
            </a:r>
            <a:endParaRPr lang="es-CO" sz="3200" dirty="0">
              <a:latin typeface="Arial Narrow" panose="020B0606020202030204" pitchFamily="34" charset="0"/>
            </a:endParaRPr>
          </a:p>
        </p:txBody>
      </p:sp>
      <p:sp>
        <p:nvSpPr>
          <p:cNvPr id="18" name="Título 1">
            <a:extLst>
              <a:ext uri="{FF2B5EF4-FFF2-40B4-BE49-F238E27FC236}">
                <a16:creationId xmlns:a16="http://schemas.microsoft.com/office/drawing/2014/main" id="{35812F0E-D94F-4A86-9110-C4BDD7335419}"/>
              </a:ext>
            </a:extLst>
          </p:cNvPr>
          <p:cNvSpPr txBox="1">
            <a:spLocks/>
          </p:cNvSpPr>
          <p:nvPr/>
        </p:nvSpPr>
        <p:spPr>
          <a:xfrm>
            <a:off x="1855019" y="656160"/>
            <a:ext cx="8097364" cy="107693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000" dirty="0">
                <a:ln>
                  <a:solidFill>
                    <a:srgbClr val="00FF00"/>
                  </a:solidFill>
                </a:ln>
                <a:solidFill>
                  <a:srgbClr val="002060"/>
                </a:solidFill>
                <a:latin typeface="Britannic Bold" panose="020B0903060703020204" pitchFamily="34" charset="0"/>
              </a:rPr>
              <a:t>ARTICULACIÓN PARA LA ATENCIÓN DE </a:t>
            </a:r>
          </a:p>
          <a:p>
            <a:r>
              <a:rPr lang="es-CO" sz="4000" dirty="0">
                <a:ln>
                  <a:solidFill>
                    <a:srgbClr val="00FF00"/>
                  </a:solidFill>
                </a:ln>
                <a:solidFill>
                  <a:srgbClr val="002060"/>
                </a:solidFill>
                <a:latin typeface="Britannic Bold" panose="020B0903060703020204" pitchFamily="34" charset="0"/>
              </a:rPr>
              <a:t>PACIENTES FARMACODEPENDIENTES </a:t>
            </a:r>
          </a:p>
          <a:p>
            <a:r>
              <a:rPr lang="es-CO" sz="4000" dirty="0">
                <a:ln>
                  <a:solidFill>
                    <a:srgbClr val="00FF00"/>
                  </a:solidFill>
                </a:ln>
                <a:solidFill>
                  <a:srgbClr val="002060"/>
                </a:solidFill>
                <a:latin typeface="Britannic Bold" panose="020B0903060703020204" pitchFamily="34" charset="0"/>
              </a:rPr>
              <a:t>DEL MUNICIPIO DEL ZULIA</a:t>
            </a:r>
            <a:endParaRPr lang="es-CO" sz="4000" dirty="0">
              <a:ln>
                <a:solidFill>
                  <a:srgbClr val="00FF00"/>
                </a:solidFill>
              </a:ln>
            </a:endParaRPr>
          </a:p>
        </p:txBody>
      </p:sp>
    </p:spTree>
    <p:extLst>
      <p:ext uri="{BB962C8B-B14F-4D97-AF65-F5344CB8AC3E}">
        <p14:creationId xmlns:p14="http://schemas.microsoft.com/office/powerpoint/2010/main" val="21008080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284" b="9434"/>
          <a:stretch/>
        </p:blipFill>
        <p:spPr>
          <a:xfrm>
            <a:off x="-135090" y="0"/>
            <a:ext cx="12401461" cy="6928338"/>
          </a:xfrm>
          <a:prstGeom prst="rect">
            <a:avLst/>
          </a:prstGeom>
        </p:spPr>
      </p:pic>
      <p:sp>
        <p:nvSpPr>
          <p:cNvPr id="16" name="Título 1"/>
          <p:cNvSpPr txBox="1">
            <a:spLocks/>
          </p:cNvSpPr>
          <p:nvPr/>
        </p:nvSpPr>
        <p:spPr>
          <a:xfrm>
            <a:off x="954308" y="47504"/>
            <a:ext cx="10398502" cy="1072102"/>
          </a:xfrm>
          <a:prstGeom prst="rect">
            <a:avLst/>
          </a:prstGeom>
          <a:blipFill>
            <a:blip r:embed="rId3"/>
            <a:tile tx="0" ty="0" sx="100000" sy="100000" flip="none" algn="tl"/>
          </a:blipFill>
          <a:effectLst>
            <a:outerShdw blurRad="50800" dist="38100" dir="2700000" algn="tl"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s-CO" sz="3200" dirty="0">
                <a:solidFill>
                  <a:schemeClr val="accent4">
                    <a:lumMod val="60000"/>
                    <a:lumOff val="40000"/>
                  </a:schemeClr>
                </a:solidFill>
                <a:latin typeface="Britannic Bold" panose="020B0903060703020204" pitchFamily="34" charset="0"/>
              </a:rPr>
              <a:t>FORTALECIMIENTO DE LAS ACTIVIDADES TERAPÉUTICAS </a:t>
            </a:r>
          </a:p>
          <a:p>
            <a:pPr>
              <a:spcAft>
                <a:spcPts val="600"/>
              </a:spcAft>
            </a:pPr>
            <a:r>
              <a:rPr lang="es-CO" sz="3200" dirty="0">
                <a:solidFill>
                  <a:schemeClr val="accent4">
                    <a:lumMod val="60000"/>
                    <a:lumOff val="40000"/>
                  </a:schemeClr>
                </a:solidFill>
                <a:latin typeface="Britannic Bold" panose="020B0903060703020204" pitchFamily="34" charset="0"/>
              </a:rPr>
              <a:t>EN EL SERVICIO GRANJA TALLER LA GLORIA</a:t>
            </a:r>
            <a:endParaRPr lang="es-CO" sz="3200" dirty="0">
              <a:solidFill>
                <a:schemeClr val="accent4">
                  <a:lumMod val="60000"/>
                  <a:lumOff val="40000"/>
                </a:schemeClr>
              </a:solidFill>
            </a:endParaRPr>
          </a:p>
        </p:txBody>
      </p:sp>
      <p:sp>
        <p:nvSpPr>
          <p:cNvPr id="17" name="Título 1"/>
          <p:cNvSpPr txBox="1">
            <a:spLocks/>
          </p:cNvSpPr>
          <p:nvPr/>
        </p:nvSpPr>
        <p:spPr>
          <a:xfrm>
            <a:off x="338357" y="6151514"/>
            <a:ext cx="11630404" cy="7064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800" b="1" dirty="0">
                <a:ln w="12700" cmpd="sng">
                  <a:noFill/>
                  <a:prstDash val="solid"/>
                </a:ln>
                <a:solidFill>
                  <a:srgbClr val="FFFFCC"/>
                </a:solidFill>
                <a:effectLst>
                  <a:glow rad="139700">
                    <a:schemeClr val="accent2">
                      <a:lumMod val="75000"/>
                      <a:alpha val="40000"/>
                    </a:schemeClr>
                  </a:glow>
                </a:effectLst>
                <a:latin typeface="Arial Narrow" panose="020B0606020202030204" pitchFamily="34" charset="0"/>
              </a:rPr>
              <a:t>Como parte de la rehabilitación integral del usuario, realizamos actividades terapéuticas en este espacio con el fin de potenciar sus capacidades de crecimiento y estimular el emprendimiento de nuevos proyectos de vida. </a:t>
            </a:r>
          </a:p>
        </p:txBody>
      </p:sp>
    </p:spTree>
    <p:extLst>
      <p:ext uri="{BB962C8B-B14F-4D97-AF65-F5344CB8AC3E}">
        <p14:creationId xmlns:p14="http://schemas.microsoft.com/office/powerpoint/2010/main" val="2748684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0957D216-9CEB-403C-9606-770A585A1A62}"/>
              </a:ext>
            </a:extLst>
          </p:cNvPr>
          <p:cNvGrpSpPr/>
          <p:nvPr/>
        </p:nvGrpSpPr>
        <p:grpSpPr>
          <a:xfrm>
            <a:off x="1770819" y="233853"/>
            <a:ext cx="8160830" cy="1042843"/>
            <a:chOff x="1770819" y="233853"/>
            <a:chExt cx="8160830" cy="1042843"/>
          </a:xfrm>
        </p:grpSpPr>
        <p:pic>
          <p:nvPicPr>
            <p:cNvPr id="19" name="Imagen 18">
              <a:extLst>
                <a:ext uri="{FF2B5EF4-FFF2-40B4-BE49-F238E27FC236}">
                  <a16:creationId xmlns:a16="http://schemas.microsoft.com/office/drawing/2014/main" id="{41F4CE74-64AA-48DA-B658-6CC011F431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292" t="19048" r="36722" b="61875"/>
            <a:stretch/>
          </p:blipFill>
          <p:spPr>
            <a:xfrm>
              <a:off x="4969566" y="233853"/>
              <a:ext cx="1086678" cy="579578"/>
            </a:xfrm>
            <a:prstGeom prst="rect">
              <a:avLst/>
            </a:prstGeom>
          </p:spPr>
        </p:pic>
        <p:sp>
          <p:nvSpPr>
            <p:cNvPr id="20" name="Título 1">
              <a:extLst>
                <a:ext uri="{FF2B5EF4-FFF2-40B4-BE49-F238E27FC236}">
                  <a16:creationId xmlns:a16="http://schemas.microsoft.com/office/drawing/2014/main" id="{233546E9-A3E7-4380-BE24-6A48F017C5CF}"/>
                </a:ext>
              </a:extLst>
            </p:cNvPr>
            <p:cNvSpPr txBox="1">
              <a:spLocks/>
            </p:cNvSpPr>
            <p:nvPr/>
          </p:nvSpPr>
          <p:spPr>
            <a:xfrm>
              <a:off x="1770819" y="697118"/>
              <a:ext cx="8160830" cy="5795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400" dirty="0">
                  <a:ln>
                    <a:solidFill>
                      <a:srgbClr val="00FF00"/>
                    </a:solidFill>
                  </a:ln>
                  <a:solidFill>
                    <a:srgbClr val="002060"/>
                  </a:solidFill>
                  <a:latin typeface="Britannic Bold" panose="020B0903060703020204" pitchFamily="34" charset="0"/>
                </a:rPr>
                <a:t>GRANJA TALLER LA GLORIA</a:t>
              </a:r>
              <a:endParaRPr lang="es-CO" sz="3400" dirty="0">
                <a:ln>
                  <a:solidFill>
                    <a:srgbClr val="00FF00"/>
                  </a:solidFill>
                </a:ln>
              </a:endParaRPr>
            </a:p>
          </p:txBody>
        </p:sp>
      </p:gr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t="17847" b="5490"/>
          <a:stretch/>
        </p:blipFill>
        <p:spPr>
          <a:xfrm>
            <a:off x="7806400" y="1250688"/>
            <a:ext cx="4345837" cy="557804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Imagen 16"/>
          <p:cNvPicPr>
            <a:picLocks noChangeAspect="1"/>
          </p:cNvPicPr>
          <p:nvPr/>
        </p:nvPicPr>
        <p:blipFill>
          <a:blip r:embed="rId4"/>
          <a:stretch>
            <a:fillRect/>
          </a:stretch>
        </p:blipFill>
        <p:spPr>
          <a:xfrm>
            <a:off x="39764" y="1263177"/>
            <a:ext cx="4515710" cy="56242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 name="Título 1"/>
          <p:cNvSpPr txBox="1">
            <a:spLocks/>
          </p:cNvSpPr>
          <p:nvPr/>
        </p:nvSpPr>
        <p:spPr>
          <a:xfrm>
            <a:off x="4522531" y="5535632"/>
            <a:ext cx="3380737" cy="7064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200" dirty="0">
                <a:solidFill>
                  <a:srgbClr val="002060"/>
                </a:solidFill>
                <a:effectLst>
                  <a:innerShdw blurRad="63500" dist="50800" dir="10800000">
                    <a:prstClr val="black">
                      <a:alpha val="50000"/>
                    </a:prstClr>
                  </a:innerShdw>
                </a:effectLst>
                <a:latin typeface="Arial Narrow" panose="020B0606020202030204" pitchFamily="34" charset="0"/>
              </a:rPr>
              <a:t>El equipo terapéutico e interdisciplinario del Hospital Mental desarrolla procesos de atención y apoyo terapéutico a través del acciones individuales y grupales.  </a:t>
            </a:r>
            <a:endParaRPr lang="es-CO" sz="3200" dirty="0">
              <a:effectLst>
                <a:innerShdw blurRad="63500" dist="50800" dir="10800000">
                  <a:prstClr val="black">
                    <a:alpha val="50000"/>
                  </a:prstClr>
                </a:innerShdw>
              </a:effectLst>
              <a:latin typeface="Arial Narrow" panose="020B0606020202030204" pitchFamily="34" charset="0"/>
            </a:endParaRPr>
          </a:p>
        </p:txBody>
      </p:sp>
    </p:spTree>
    <p:extLst>
      <p:ext uri="{BB962C8B-B14F-4D97-AF65-F5344CB8AC3E}">
        <p14:creationId xmlns:p14="http://schemas.microsoft.com/office/powerpoint/2010/main" val="975240774"/>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0" y="-70338"/>
            <a:ext cx="12192000" cy="1392701"/>
            <a:chOff x="0" y="-70338"/>
            <a:chExt cx="12192000" cy="1392701"/>
          </a:xfrm>
        </p:grpSpPr>
        <p:grpSp>
          <p:nvGrpSpPr>
            <p:cNvPr id="2" name="Grupo 1"/>
            <p:cNvGrpSpPr/>
            <p:nvPr/>
          </p:nvGrpSpPr>
          <p:grpSpPr>
            <a:xfrm>
              <a:off x="0" y="-70338"/>
              <a:ext cx="12192000" cy="1392701"/>
              <a:chOff x="0" y="-70338"/>
              <a:chExt cx="12192000" cy="1392701"/>
            </a:xfrm>
          </p:grpSpPr>
          <p:sp>
            <p:nvSpPr>
              <p:cNvPr id="4" name="Triángulo rectángulo 3"/>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Franja diagonal 5"/>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5" name="Triángulo rectángulo 4"/>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7" name="Grupo 16"/>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Triángulo rectángulo 10"/>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2" name="Triángulo rectángulo 11"/>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r="10282"/>
          <a:stretch/>
        </p:blipFill>
        <p:spPr>
          <a:xfrm>
            <a:off x="-1513109" y="-178905"/>
            <a:ext cx="8468140" cy="721580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6" name="Título 1"/>
          <p:cNvSpPr txBox="1">
            <a:spLocks/>
          </p:cNvSpPr>
          <p:nvPr/>
        </p:nvSpPr>
        <p:spPr>
          <a:xfrm>
            <a:off x="375296" y="127057"/>
            <a:ext cx="5217952" cy="1069650"/>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400" b="1" dirty="0">
                <a:ln w="10160">
                  <a:solidFill>
                    <a:schemeClr val="accent4">
                      <a:lumMod val="75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RESEÑA HISTÓRICA </a:t>
            </a:r>
          </a:p>
        </p:txBody>
      </p:sp>
      <p:sp>
        <p:nvSpPr>
          <p:cNvPr id="7" name="Rectángulo 6"/>
          <p:cNvSpPr/>
          <p:nvPr/>
        </p:nvSpPr>
        <p:spPr>
          <a:xfrm>
            <a:off x="6902704" y="470201"/>
            <a:ext cx="5324707" cy="6331285"/>
          </a:xfrm>
          <a:prstGeom prst="rect">
            <a:avLst/>
          </a:prstGeom>
          <a:noFill/>
          <a:ln>
            <a:noFill/>
          </a:ln>
          <a:effectLst>
            <a:glow rad="127000">
              <a:schemeClr val="accent4">
                <a:lumMod val="20000"/>
                <a:lumOff val="80000"/>
              </a:schemeClr>
            </a:glow>
          </a:effectLst>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w="38100" h="38100"/>
            </a:sp3d>
          </a:bodyPr>
          <a:lstStyle/>
          <a:p>
            <a:pPr algn="ctr">
              <a:lnSpc>
                <a:spcPct val="120000"/>
              </a:lnSpc>
            </a:pPr>
            <a:r>
              <a:rPr lang="es-CO" sz="2000" dirty="0">
                <a:ln w="0">
                  <a:noFill/>
                </a:ln>
                <a:solidFill>
                  <a:schemeClr val="tx1"/>
                </a:solidFill>
                <a:effectLst>
                  <a:glow rad="63500">
                    <a:schemeClr val="accent6">
                      <a:satMod val="175000"/>
                      <a:alpha val="40000"/>
                    </a:schemeClr>
                  </a:glow>
                  <a:innerShdw blurRad="63500" dist="50800" dir="135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Antes de 1908, las personas de la región con problemas mentales estaban calificadas como “seres extraños” y eran relegados a vivir en las cárceles. Sin embargo, personas sensibles a estos pacientes, pensaron que debían tener un espacio propio y apropiado donde sobrellevar su difícil situación y empezaron a presionar a las autoridades para que les proporcionaran un lugar especial, más como una respuesta a un problema de carácter “Social” que a un problema de salud mental. Ante este clamor, el concejo de Cúcuta da una respuesta positiva y aprueba una partida de 5 mil pesos oro para construir un establecimiento sólo para enfermos mentales, al que inicialmente denominaron “Asilo de Locos”. </a:t>
            </a:r>
          </a:p>
        </p:txBody>
      </p:sp>
    </p:spTree>
    <p:extLst>
      <p:ext uri="{BB962C8B-B14F-4D97-AF65-F5344CB8AC3E}">
        <p14:creationId xmlns:p14="http://schemas.microsoft.com/office/powerpoint/2010/main" val="35434082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0C42B5AF-5C01-4B1C-AFCF-A928DACF9960}"/>
              </a:ext>
            </a:extLst>
          </p:cNvPr>
          <p:cNvGrpSpPr/>
          <p:nvPr/>
        </p:nvGrpSpPr>
        <p:grpSpPr>
          <a:xfrm>
            <a:off x="1770819" y="233853"/>
            <a:ext cx="8160830" cy="1042843"/>
            <a:chOff x="1770819" y="233853"/>
            <a:chExt cx="8160830" cy="1042843"/>
          </a:xfrm>
        </p:grpSpPr>
        <p:pic>
          <p:nvPicPr>
            <p:cNvPr id="19" name="Imagen 18">
              <a:extLst>
                <a:ext uri="{FF2B5EF4-FFF2-40B4-BE49-F238E27FC236}">
                  <a16:creationId xmlns:a16="http://schemas.microsoft.com/office/drawing/2014/main" id="{7452A7B3-5971-489D-9B51-CC452568B0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292" t="19048" r="36722" b="61875"/>
            <a:stretch/>
          </p:blipFill>
          <p:spPr>
            <a:xfrm>
              <a:off x="4969566" y="233853"/>
              <a:ext cx="1086678" cy="579578"/>
            </a:xfrm>
            <a:prstGeom prst="rect">
              <a:avLst/>
            </a:prstGeom>
          </p:spPr>
        </p:pic>
        <p:sp>
          <p:nvSpPr>
            <p:cNvPr id="20" name="Título 1">
              <a:extLst>
                <a:ext uri="{FF2B5EF4-FFF2-40B4-BE49-F238E27FC236}">
                  <a16:creationId xmlns:a16="http://schemas.microsoft.com/office/drawing/2014/main" id="{C49EB6FE-00CE-457A-8B35-3C20B0871A8B}"/>
                </a:ext>
              </a:extLst>
            </p:cNvPr>
            <p:cNvSpPr txBox="1">
              <a:spLocks/>
            </p:cNvSpPr>
            <p:nvPr/>
          </p:nvSpPr>
          <p:spPr>
            <a:xfrm>
              <a:off x="1770819" y="697118"/>
              <a:ext cx="8160830" cy="5795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400" dirty="0">
                  <a:ln>
                    <a:solidFill>
                      <a:srgbClr val="00FF00"/>
                    </a:solidFill>
                  </a:ln>
                  <a:solidFill>
                    <a:srgbClr val="002060"/>
                  </a:solidFill>
                  <a:latin typeface="Britannic Bold" panose="020B0903060703020204" pitchFamily="34" charset="0"/>
                </a:rPr>
                <a:t>GRANJA TALLER LA GLORIA</a:t>
              </a:r>
              <a:endParaRPr lang="es-CO" sz="3400" dirty="0">
                <a:ln>
                  <a:solidFill>
                    <a:srgbClr val="00FF00"/>
                  </a:solidFill>
                </a:ln>
              </a:endParaRPr>
            </a:p>
          </p:txBody>
        </p:sp>
      </p:gr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25628" b="6032"/>
          <a:stretch/>
        </p:blipFill>
        <p:spPr>
          <a:xfrm>
            <a:off x="4159579" y="2114691"/>
            <a:ext cx="3857625" cy="46867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t="9824" b="21868"/>
          <a:stretch/>
        </p:blipFill>
        <p:spPr>
          <a:xfrm>
            <a:off x="8186861" y="2125683"/>
            <a:ext cx="3857625" cy="46845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Título 1"/>
          <p:cNvSpPr txBox="1">
            <a:spLocks/>
          </p:cNvSpPr>
          <p:nvPr/>
        </p:nvSpPr>
        <p:spPr>
          <a:xfrm>
            <a:off x="471362" y="1322363"/>
            <a:ext cx="11234057" cy="7064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800" dirty="0">
                <a:solidFill>
                  <a:srgbClr val="002060"/>
                </a:solidFill>
                <a:latin typeface="Arial Narrow" panose="020B0606020202030204" pitchFamily="34" charset="0"/>
              </a:rPr>
              <a:t>Algunas actividades terapéuticas que se desarrollan con los usuarios. </a:t>
            </a:r>
            <a:endParaRPr lang="es-CO" sz="2800" dirty="0">
              <a:latin typeface="Arial Narrow" panose="020B0606020202030204" pitchFamily="34" charset="0"/>
            </a:endParaRPr>
          </a:p>
        </p:txBody>
      </p:sp>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32121"/>
          <a:stretch/>
        </p:blipFill>
        <p:spPr>
          <a:xfrm>
            <a:off x="149732" y="2114691"/>
            <a:ext cx="3857625" cy="46776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32979132"/>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4FFBEBE-1E46-4E89-BB77-B97C319AFDFE}"/>
              </a:ext>
            </a:extLst>
          </p:cNvPr>
          <p:cNvGrpSpPr/>
          <p:nvPr/>
        </p:nvGrpSpPr>
        <p:grpSpPr>
          <a:xfrm>
            <a:off x="1770819" y="233853"/>
            <a:ext cx="8160830" cy="1042843"/>
            <a:chOff x="1770819" y="233853"/>
            <a:chExt cx="8160830" cy="1042843"/>
          </a:xfrm>
        </p:grpSpPr>
        <p:pic>
          <p:nvPicPr>
            <p:cNvPr id="17" name="Imagen 16"/>
            <p:cNvPicPr>
              <a:picLocks noChangeAspect="1"/>
            </p:cNvPicPr>
            <p:nvPr/>
          </p:nvPicPr>
          <p:blipFill rotWithShape="1">
            <a:blip r:embed="rId2" cstate="print">
              <a:extLst>
                <a:ext uri="{28A0092B-C50C-407E-A947-70E740481C1C}">
                  <a14:useLocalDpi xmlns:a14="http://schemas.microsoft.com/office/drawing/2010/main" val="0"/>
                </a:ext>
              </a:extLst>
            </a:blip>
            <a:srcRect l="33292" t="19048" r="36722" b="61875"/>
            <a:stretch/>
          </p:blipFill>
          <p:spPr>
            <a:xfrm>
              <a:off x="4969566" y="233853"/>
              <a:ext cx="1086678" cy="579578"/>
            </a:xfrm>
            <a:prstGeom prst="rect">
              <a:avLst/>
            </a:prstGeom>
          </p:spPr>
        </p:pic>
        <p:sp>
          <p:nvSpPr>
            <p:cNvPr id="16" name="Título 1">
              <a:extLst>
                <a:ext uri="{FF2B5EF4-FFF2-40B4-BE49-F238E27FC236}">
                  <a16:creationId xmlns:a16="http://schemas.microsoft.com/office/drawing/2014/main" id="{8CFCEE72-7438-4425-BF4C-6518AB8CF98C}"/>
                </a:ext>
              </a:extLst>
            </p:cNvPr>
            <p:cNvSpPr txBox="1">
              <a:spLocks/>
            </p:cNvSpPr>
            <p:nvPr/>
          </p:nvSpPr>
          <p:spPr>
            <a:xfrm>
              <a:off x="1770819" y="697118"/>
              <a:ext cx="8160830" cy="5795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400" dirty="0">
                  <a:ln>
                    <a:solidFill>
                      <a:srgbClr val="00FF00"/>
                    </a:solidFill>
                  </a:ln>
                  <a:solidFill>
                    <a:srgbClr val="002060"/>
                  </a:solidFill>
                  <a:latin typeface="Britannic Bold" panose="020B0903060703020204" pitchFamily="34" charset="0"/>
                </a:rPr>
                <a:t>GRANJA TALLER LA GLORIA</a:t>
              </a:r>
              <a:endParaRPr lang="es-CO" sz="3400" dirty="0">
                <a:ln>
                  <a:solidFill>
                    <a:srgbClr val="00FF00"/>
                  </a:solidFill>
                </a:ln>
              </a:endParaRPr>
            </a:p>
          </p:txBody>
        </p:sp>
      </p:gr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766" y="2160969"/>
            <a:ext cx="5995216" cy="4046411"/>
          </a:xfrm>
          <a:prstGeom prst="rect">
            <a:avLst/>
          </a:prstGeom>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9737" r="8029" b="10141"/>
          <a:stretch/>
        </p:blipFill>
        <p:spPr>
          <a:xfrm>
            <a:off x="230901" y="2154505"/>
            <a:ext cx="5522027" cy="4052875"/>
          </a:xfrm>
          <a:prstGeom prst="rect">
            <a:avLst/>
          </a:prstGeom>
          <a:ln>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 name="Título 1">
            <a:extLst>
              <a:ext uri="{FF2B5EF4-FFF2-40B4-BE49-F238E27FC236}">
                <a16:creationId xmlns:a16="http://schemas.microsoft.com/office/drawing/2014/main" id="{98F23077-53A0-4F00-BC49-AE703FDD3664}"/>
              </a:ext>
            </a:extLst>
          </p:cNvPr>
          <p:cNvSpPr txBox="1">
            <a:spLocks/>
          </p:cNvSpPr>
          <p:nvPr/>
        </p:nvSpPr>
        <p:spPr>
          <a:xfrm>
            <a:off x="471362" y="1322363"/>
            <a:ext cx="11234057" cy="7064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800" dirty="0">
                <a:solidFill>
                  <a:srgbClr val="002060"/>
                </a:solidFill>
                <a:latin typeface="Arial Narrow" panose="020B0606020202030204" pitchFamily="34" charset="0"/>
              </a:rPr>
              <a:t>Algunas actividades terapéuticas que se desarrollan con los usuarios. </a:t>
            </a:r>
            <a:endParaRPr lang="es-CO" sz="2800" dirty="0">
              <a:latin typeface="Arial Narrow" panose="020B0606020202030204" pitchFamily="34" charset="0"/>
            </a:endParaRPr>
          </a:p>
        </p:txBody>
      </p:sp>
    </p:spTree>
    <p:extLst>
      <p:ext uri="{BB962C8B-B14F-4D97-AF65-F5344CB8AC3E}">
        <p14:creationId xmlns:p14="http://schemas.microsoft.com/office/powerpoint/2010/main" val="2548197171"/>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22" name="Título 1"/>
          <p:cNvSpPr txBox="1">
            <a:spLocks/>
          </p:cNvSpPr>
          <p:nvPr/>
        </p:nvSpPr>
        <p:spPr>
          <a:xfrm>
            <a:off x="4278698" y="2771198"/>
            <a:ext cx="7913302" cy="7064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200" dirty="0">
                <a:solidFill>
                  <a:srgbClr val="002060"/>
                </a:solidFill>
                <a:latin typeface="Arial Narrow" panose="020B0606020202030204" pitchFamily="34" charset="0"/>
              </a:rPr>
              <a:t>En el año 2020, atendimos </a:t>
            </a:r>
          </a:p>
          <a:p>
            <a:r>
              <a:rPr lang="es-CO" sz="3200" dirty="0">
                <a:solidFill>
                  <a:srgbClr val="002060"/>
                </a:solidFill>
                <a:latin typeface="Arial Narrow" panose="020B0606020202030204" pitchFamily="34" charset="0"/>
              </a:rPr>
              <a:t>a 134 pacientes migrantes en las especialidades de Psiquiatría, Neurología, Psicología y Encefalografía.</a:t>
            </a:r>
            <a:endParaRPr lang="es-CO" sz="3200" dirty="0">
              <a:latin typeface="Arial Narrow" panose="020B0606020202030204" pitchFamily="34" charset="0"/>
            </a:endParaRPr>
          </a:p>
        </p:txBody>
      </p:sp>
      <p:pic>
        <p:nvPicPr>
          <p:cNvPr id="23" name="Imagen 22"/>
          <p:cNvPicPr>
            <a:picLocks noChangeAspect="1"/>
          </p:cNvPicPr>
          <p:nvPr/>
        </p:nvPicPr>
        <p:blipFill rotWithShape="1">
          <a:blip r:embed="rId2" cstate="print">
            <a:extLst>
              <a:ext uri="{28A0092B-C50C-407E-A947-70E740481C1C}">
                <a14:useLocalDpi xmlns:a14="http://schemas.microsoft.com/office/drawing/2010/main" val="0"/>
              </a:ext>
            </a:extLst>
          </a:blip>
          <a:srcRect l="6568" t="21276" b="-1619"/>
          <a:stretch/>
        </p:blipFill>
        <p:spPr>
          <a:xfrm>
            <a:off x="4092125" y="3469658"/>
            <a:ext cx="4376014" cy="33883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4" name="Imagen 23"/>
          <p:cNvPicPr>
            <a:picLocks noChangeAspect="1"/>
          </p:cNvPicPr>
          <p:nvPr/>
        </p:nvPicPr>
        <p:blipFill rotWithShape="1">
          <a:blip r:embed="rId3" cstate="print">
            <a:extLst>
              <a:ext uri="{28A0092B-C50C-407E-A947-70E740481C1C}">
                <a14:useLocalDpi xmlns:a14="http://schemas.microsoft.com/office/drawing/2010/main" val="0"/>
              </a:ext>
            </a:extLst>
          </a:blip>
          <a:srcRect l="10751" t="15490" b="33467"/>
          <a:stretch/>
        </p:blipFill>
        <p:spPr>
          <a:xfrm>
            <a:off x="71310" y="-28137"/>
            <a:ext cx="3947014" cy="33533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5" name="Imagen 24"/>
          <p:cNvPicPr>
            <a:picLocks noChangeAspect="1"/>
          </p:cNvPicPr>
          <p:nvPr/>
        </p:nvPicPr>
        <p:blipFill rotWithShape="1">
          <a:blip r:embed="rId4" cstate="print">
            <a:extLst>
              <a:ext uri="{28A0092B-C50C-407E-A947-70E740481C1C}">
                <a14:useLocalDpi xmlns:a14="http://schemas.microsoft.com/office/drawing/2010/main" val="0"/>
              </a:ext>
            </a:extLst>
          </a:blip>
          <a:srcRect l="16422" t="20000" r="4902"/>
          <a:stretch/>
        </p:blipFill>
        <p:spPr>
          <a:xfrm>
            <a:off x="71310" y="3469658"/>
            <a:ext cx="3947014" cy="33318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Título 1">
            <a:extLst>
              <a:ext uri="{FF2B5EF4-FFF2-40B4-BE49-F238E27FC236}">
                <a16:creationId xmlns:a16="http://schemas.microsoft.com/office/drawing/2014/main" id="{A736398C-A04A-4E24-8A7F-EE85099F44B6}"/>
              </a:ext>
            </a:extLst>
          </p:cNvPr>
          <p:cNvSpPr txBox="1">
            <a:spLocks/>
          </p:cNvSpPr>
          <p:nvPr/>
        </p:nvSpPr>
        <p:spPr>
          <a:xfrm>
            <a:off x="4018324" y="1336345"/>
            <a:ext cx="8102366" cy="5795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000" dirty="0">
                <a:ln>
                  <a:solidFill>
                    <a:srgbClr val="00FF00"/>
                  </a:solidFill>
                </a:ln>
                <a:solidFill>
                  <a:srgbClr val="002060"/>
                </a:solidFill>
                <a:latin typeface="Britannic Bold" panose="020B0903060703020204" pitchFamily="34" charset="0"/>
              </a:rPr>
              <a:t>CONVENIO CON LA OIM PARA LA ATENCIÓN DE LA POBLACIÓN MIGRANTE</a:t>
            </a:r>
            <a:endParaRPr lang="es-CO" sz="4000" dirty="0">
              <a:ln>
                <a:solidFill>
                  <a:srgbClr val="00FF00"/>
                </a:solidFill>
              </a:ln>
            </a:endParaRPr>
          </a:p>
        </p:txBody>
      </p:sp>
      <p:sp>
        <p:nvSpPr>
          <p:cNvPr id="18" name="CuadroTexto 17">
            <a:extLst>
              <a:ext uri="{FF2B5EF4-FFF2-40B4-BE49-F238E27FC236}">
                <a16:creationId xmlns:a16="http://schemas.microsoft.com/office/drawing/2014/main" id="{E569E9F8-CF02-4869-8CAB-2153D10389E4}"/>
              </a:ext>
            </a:extLst>
          </p:cNvPr>
          <p:cNvSpPr txBox="1"/>
          <p:nvPr/>
        </p:nvSpPr>
        <p:spPr>
          <a:xfrm>
            <a:off x="8364173" y="3618850"/>
            <a:ext cx="3756517" cy="2554545"/>
          </a:xfrm>
          <a:prstGeom prst="rect">
            <a:avLst/>
          </a:prstGeom>
          <a:noFill/>
        </p:spPr>
        <p:txBody>
          <a:bodyPr wrap="square">
            <a:spAutoFit/>
          </a:bodyPr>
          <a:lstStyle/>
          <a:p>
            <a:pPr algn="ctr"/>
            <a:r>
              <a:rPr lang="es-CO" sz="3200" dirty="0">
                <a:solidFill>
                  <a:srgbClr val="002060"/>
                </a:solidFill>
                <a:latin typeface="Arial Narrow" panose="020B0606020202030204" pitchFamily="34" charset="0"/>
              </a:rPr>
              <a:t>Para este año 2021 ampliamos la atención y con Pediatría, estaremos atendiendo a la población infantil</a:t>
            </a:r>
            <a:endParaRPr lang="es-CO" sz="3200" dirty="0"/>
          </a:p>
        </p:txBody>
      </p:sp>
    </p:spTree>
    <p:extLst>
      <p:ext uri="{BB962C8B-B14F-4D97-AF65-F5344CB8AC3E}">
        <p14:creationId xmlns:p14="http://schemas.microsoft.com/office/powerpoint/2010/main" val="1373119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8DBCC12-71A1-4CFF-98A0-F005E6DFE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4" y="-348634"/>
            <a:ext cx="12655826" cy="9099978"/>
          </a:xfrm>
          <a:prstGeom prst="rect">
            <a:avLst/>
          </a:prstGeom>
        </p:spPr>
      </p:pic>
      <p:sp>
        <p:nvSpPr>
          <p:cNvPr id="17" name="Título 1"/>
          <p:cNvSpPr txBox="1">
            <a:spLocks/>
          </p:cNvSpPr>
          <p:nvPr/>
        </p:nvSpPr>
        <p:spPr>
          <a:xfrm>
            <a:off x="437321" y="6058285"/>
            <a:ext cx="8150088" cy="5795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600" dirty="0">
                <a:solidFill>
                  <a:schemeClr val="accent5">
                    <a:lumMod val="20000"/>
                    <a:lumOff val="80000"/>
                  </a:schemeClr>
                </a:solidFill>
                <a:effectLst>
                  <a:glow rad="101600">
                    <a:schemeClr val="accent5">
                      <a:satMod val="175000"/>
                      <a:alpha val="40000"/>
                    </a:schemeClr>
                  </a:glow>
                  <a:outerShdw blurRad="38100" dist="38100" dir="2700000" algn="tl">
                    <a:srgbClr val="000000">
                      <a:alpha val="43137"/>
                    </a:srgbClr>
                  </a:outerShdw>
                </a:effectLst>
                <a:latin typeface="Arial Narrow" panose="020B0606020202030204" pitchFamily="34" charset="0"/>
              </a:rPr>
              <a:t>Muy pronto daremos apertura a las nuevas instalaciones del pabellón para los pacientes farmacodependientes</a:t>
            </a:r>
            <a:r>
              <a:rPr lang="es-CO" sz="3600" dirty="0">
                <a:solidFill>
                  <a:srgbClr val="002060"/>
                </a:solidFill>
                <a:latin typeface="Arial Narrow" panose="020B0606020202030204" pitchFamily="34" charset="0"/>
              </a:rPr>
              <a:t>.</a:t>
            </a:r>
            <a:endParaRPr lang="es-CO" sz="3600" dirty="0">
              <a:latin typeface="Arial Narrow" panose="020B0606020202030204" pitchFamily="34" charset="0"/>
            </a:endParaRPr>
          </a:p>
        </p:txBody>
      </p:sp>
      <p:sp>
        <p:nvSpPr>
          <p:cNvPr id="18" name="Título 1">
            <a:extLst>
              <a:ext uri="{FF2B5EF4-FFF2-40B4-BE49-F238E27FC236}">
                <a16:creationId xmlns:a16="http://schemas.microsoft.com/office/drawing/2014/main" id="{1FAEE20B-F3C7-4FEE-A582-BCEF67F2FF3D}"/>
              </a:ext>
            </a:extLst>
          </p:cNvPr>
          <p:cNvSpPr txBox="1">
            <a:spLocks/>
          </p:cNvSpPr>
          <p:nvPr/>
        </p:nvSpPr>
        <p:spPr>
          <a:xfrm>
            <a:off x="1254179" y="1176458"/>
            <a:ext cx="10074077" cy="5795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000" dirty="0">
                <a:ln>
                  <a:solidFill>
                    <a:srgbClr val="00FF00"/>
                  </a:solidFill>
                </a:ln>
                <a:solidFill>
                  <a:srgbClr val="002060"/>
                </a:solidFill>
                <a:latin typeface="Britannic Bold" panose="020B0903060703020204" pitchFamily="34" charset="0"/>
              </a:rPr>
              <a:t>PUESTA EN MARCHA DE LA NUEVA INFRAESTRUCTURA DE LA PRIMERA ETAPA DEL NUEVO HOSPITAL MENTAL.</a:t>
            </a:r>
            <a:endParaRPr lang="es-CO" sz="4000" dirty="0">
              <a:ln>
                <a:solidFill>
                  <a:srgbClr val="00FF00"/>
                </a:solidFill>
              </a:ln>
            </a:endParaRPr>
          </a:p>
        </p:txBody>
      </p:sp>
    </p:spTree>
    <p:extLst>
      <p:ext uri="{BB962C8B-B14F-4D97-AF65-F5344CB8AC3E}">
        <p14:creationId xmlns:p14="http://schemas.microsoft.com/office/powerpoint/2010/main" val="21246076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2" name="Imagen 1"/>
          <p:cNvPicPr>
            <a:picLocks noChangeAspect="1"/>
          </p:cNvPicPr>
          <p:nvPr/>
        </p:nvPicPr>
        <p:blipFill rotWithShape="1">
          <a:blip r:embed="rId2"/>
          <a:srcRect l="12505"/>
          <a:stretch/>
        </p:blipFill>
        <p:spPr>
          <a:xfrm>
            <a:off x="56790" y="1657723"/>
            <a:ext cx="5577959" cy="482199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Imagen 3"/>
          <p:cNvPicPr>
            <a:picLocks noChangeAspect="1"/>
          </p:cNvPicPr>
          <p:nvPr/>
        </p:nvPicPr>
        <p:blipFill>
          <a:blip r:embed="rId3"/>
          <a:stretch>
            <a:fillRect/>
          </a:stretch>
        </p:blipFill>
        <p:spPr>
          <a:xfrm>
            <a:off x="5694030" y="1657724"/>
            <a:ext cx="6409765" cy="482199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Título 1">
            <a:extLst>
              <a:ext uri="{FF2B5EF4-FFF2-40B4-BE49-F238E27FC236}">
                <a16:creationId xmlns:a16="http://schemas.microsoft.com/office/drawing/2014/main" id="{A658E74E-E1A3-45DD-93F0-AAAF4383BBB1}"/>
              </a:ext>
            </a:extLst>
          </p:cNvPr>
          <p:cNvSpPr txBox="1">
            <a:spLocks/>
          </p:cNvSpPr>
          <p:nvPr/>
        </p:nvSpPr>
        <p:spPr>
          <a:xfrm>
            <a:off x="769897" y="891137"/>
            <a:ext cx="10074077" cy="5795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000" dirty="0">
                <a:ln>
                  <a:solidFill>
                    <a:srgbClr val="00FF00"/>
                  </a:solidFill>
                </a:ln>
                <a:solidFill>
                  <a:srgbClr val="002060"/>
                </a:solidFill>
                <a:latin typeface="Britannic Bold" panose="020B0903060703020204" pitchFamily="34" charset="0"/>
              </a:rPr>
              <a:t>NUEVA INFRAESTRUCTURA DE LOS USUARIOS DE FARMACODEPENDENCIA</a:t>
            </a:r>
            <a:endParaRPr lang="es-CO" sz="4000" dirty="0">
              <a:ln>
                <a:solidFill>
                  <a:srgbClr val="00FF00"/>
                </a:solidFill>
              </a:ln>
            </a:endParaRPr>
          </a:p>
        </p:txBody>
      </p:sp>
    </p:spTree>
    <p:extLst>
      <p:ext uri="{BB962C8B-B14F-4D97-AF65-F5344CB8AC3E}">
        <p14:creationId xmlns:p14="http://schemas.microsoft.com/office/powerpoint/2010/main" val="257596969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2" name="Imagen 1"/>
          <p:cNvPicPr>
            <a:picLocks noChangeAspect="1"/>
          </p:cNvPicPr>
          <p:nvPr/>
        </p:nvPicPr>
        <p:blipFill rotWithShape="1">
          <a:blip r:embed="rId2"/>
          <a:srcRect t="11575"/>
          <a:stretch/>
        </p:blipFill>
        <p:spPr>
          <a:xfrm>
            <a:off x="4639628" y="1675122"/>
            <a:ext cx="7253955" cy="49827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170" name="Picture 2" descr="Resultado de imagen para logo png project ho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55" y="2907204"/>
            <a:ext cx="3238747" cy="1509256"/>
          </a:xfrm>
          <a:prstGeom prst="rect">
            <a:avLst/>
          </a:prstGeom>
          <a:noFill/>
          <a:extLst>
            <a:ext uri="{909E8E84-426E-40DD-AFC4-6F175D3DCCD1}">
              <a14:hiddenFill xmlns:a14="http://schemas.microsoft.com/office/drawing/2010/main">
                <a:solidFill>
                  <a:srgbClr val="FFFFFF"/>
                </a:solidFill>
              </a14:hiddenFill>
            </a:ext>
          </a:extLst>
        </p:spPr>
      </p:pic>
      <p:sp>
        <p:nvSpPr>
          <p:cNvPr id="18" name="Título 1">
            <a:extLst>
              <a:ext uri="{FF2B5EF4-FFF2-40B4-BE49-F238E27FC236}">
                <a16:creationId xmlns:a16="http://schemas.microsoft.com/office/drawing/2014/main" id="{82E85B08-75E8-4D36-8322-FC04B145199A}"/>
              </a:ext>
            </a:extLst>
          </p:cNvPr>
          <p:cNvSpPr txBox="1">
            <a:spLocks/>
          </p:cNvSpPr>
          <p:nvPr/>
        </p:nvSpPr>
        <p:spPr>
          <a:xfrm>
            <a:off x="2164856" y="200133"/>
            <a:ext cx="8160830" cy="12067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400" dirty="0">
                <a:ln>
                  <a:solidFill>
                    <a:srgbClr val="00FF00"/>
                  </a:solidFill>
                </a:ln>
                <a:solidFill>
                  <a:srgbClr val="002060"/>
                </a:solidFill>
                <a:latin typeface="Britannic Bold" panose="020B0903060703020204" pitchFamily="34" charset="0"/>
              </a:rPr>
              <a:t>DONACIONES ELEMENTOS BIOSEGURIDAD</a:t>
            </a:r>
            <a:endParaRPr lang="es-CO" sz="3400" dirty="0">
              <a:ln>
                <a:solidFill>
                  <a:srgbClr val="00FF00"/>
                </a:solidFill>
              </a:ln>
            </a:endParaRPr>
          </a:p>
        </p:txBody>
      </p:sp>
    </p:spTree>
    <p:extLst>
      <p:ext uri="{BB962C8B-B14F-4D97-AF65-F5344CB8AC3E}">
        <p14:creationId xmlns:p14="http://schemas.microsoft.com/office/powerpoint/2010/main" val="2747931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8" name="Título 1"/>
          <p:cNvSpPr txBox="1">
            <a:spLocks/>
          </p:cNvSpPr>
          <p:nvPr/>
        </p:nvSpPr>
        <p:spPr>
          <a:xfrm>
            <a:off x="7557247" y="3600660"/>
            <a:ext cx="4446494" cy="12067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CO" sz="2400" dirty="0"/>
          </a:p>
        </p:txBody>
      </p:sp>
      <p:pic>
        <p:nvPicPr>
          <p:cNvPr id="3" name="Imagen 2"/>
          <p:cNvPicPr>
            <a:picLocks noChangeAspect="1"/>
          </p:cNvPicPr>
          <p:nvPr/>
        </p:nvPicPr>
        <p:blipFill rotWithShape="1">
          <a:blip r:embed="rId2"/>
          <a:srcRect t="6597"/>
          <a:stretch/>
        </p:blipFill>
        <p:spPr>
          <a:xfrm>
            <a:off x="724579" y="1477584"/>
            <a:ext cx="6296349" cy="52810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AutoShape 2" descr="Resultado de imagen para logo png O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9224" name="Picture 8" descr="Resultado de imagen para logo png OIM"/>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118252" y="2500661"/>
            <a:ext cx="4503489" cy="2251745"/>
          </a:xfrm>
          <a:prstGeom prst="rect">
            <a:avLst/>
          </a:prstGeom>
          <a:noFill/>
          <a:extLst>
            <a:ext uri="{909E8E84-426E-40DD-AFC4-6F175D3DCCD1}">
              <a14:hiddenFill xmlns:a14="http://schemas.microsoft.com/office/drawing/2010/main">
                <a:solidFill>
                  <a:srgbClr val="FFFFFF"/>
                </a:solidFill>
              </a14:hiddenFill>
            </a:ext>
          </a:extLst>
        </p:spPr>
      </p:pic>
      <p:sp>
        <p:nvSpPr>
          <p:cNvPr id="2" name="Medio marco 1"/>
          <p:cNvSpPr/>
          <p:nvPr/>
        </p:nvSpPr>
        <p:spPr>
          <a:xfrm rot="10800000" flipH="1">
            <a:off x="1619941" y="1871478"/>
            <a:ext cx="814501" cy="4900704"/>
          </a:xfrm>
          <a:prstGeom prst="halfFram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5">
                  <a:lumMod val="50000"/>
                </a:schemeClr>
              </a:solidFill>
            </a:endParaRPr>
          </a:p>
        </p:txBody>
      </p:sp>
      <p:sp>
        <p:nvSpPr>
          <p:cNvPr id="20" name="Título 1">
            <a:extLst>
              <a:ext uri="{FF2B5EF4-FFF2-40B4-BE49-F238E27FC236}">
                <a16:creationId xmlns:a16="http://schemas.microsoft.com/office/drawing/2014/main" id="{1B5B0A16-EA5D-42A8-9EE1-6943B81DE5C8}"/>
              </a:ext>
            </a:extLst>
          </p:cNvPr>
          <p:cNvSpPr txBox="1">
            <a:spLocks/>
          </p:cNvSpPr>
          <p:nvPr/>
        </p:nvSpPr>
        <p:spPr>
          <a:xfrm>
            <a:off x="2164856" y="200133"/>
            <a:ext cx="8160830" cy="12067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400" dirty="0">
                <a:ln>
                  <a:solidFill>
                    <a:srgbClr val="00FF00"/>
                  </a:solidFill>
                </a:ln>
                <a:solidFill>
                  <a:srgbClr val="002060"/>
                </a:solidFill>
                <a:latin typeface="Britannic Bold" panose="020B0903060703020204" pitchFamily="34" charset="0"/>
              </a:rPr>
              <a:t>DONACIONES ELEMENTOS BIOSEGURIDAD</a:t>
            </a:r>
            <a:endParaRPr lang="es-CO" sz="3400" dirty="0">
              <a:ln>
                <a:solidFill>
                  <a:srgbClr val="00FF00"/>
                </a:solidFill>
              </a:ln>
            </a:endParaRPr>
          </a:p>
        </p:txBody>
      </p:sp>
    </p:spTree>
    <p:extLst>
      <p:ext uri="{BB962C8B-B14F-4D97-AF65-F5344CB8AC3E}">
        <p14:creationId xmlns:p14="http://schemas.microsoft.com/office/powerpoint/2010/main" val="1737487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8" name="Título 1"/>
          <p:cNvSpPr txBox="1">
            <a:spLocks/>
          </p:cNvSpPr>
          <p:nvPr/>
        </p:nvSpPr>
        <p:spPr>
          <a:xfrm>
            <a:off x="7557247" y="3600660"/>
            <a:ext cx="4446494" cy="12067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CO" sz="2400" dirty="0"/>
          </a:p>
        </p:txBody>
      </p:sp>
      <p:pic>
        <p:nvPicPr>
          <p:cNvPr id="10244" name="Picture 4" descr="Resultado de imagen para logo png ACN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270" y="2872166"/>
            <a:ext cx="4170983" cy="145698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557247" y="1553394"/>
            <a:ext cx="4446494" cy="51044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Imagen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012013" y="3453302"/>
            <a:ext cx="2929344" cy="32508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0" name="Título 1">
            <a:extLst>
              <a:ext uri="{FF2B5EF4-FFF2-40B4-BE49-F238E27FC236}">
                <a16:creationId xmlns:a16="http://schemas.microsoft.com/office/drawing/2014/main" id="{2716C364-D6F5-488B-8EC1-E8F68A16EC1C}"/>
              </a:ext>
            </a:extLst>
          </p:cNvPr>
          <p:cNvSpPr txBox="1">
            <a:spLocks/>
          </p:cNvSpPr>
          <p:nvPr/>
        </p:nvSpPr>
        <p:spPr>
          <a:xfrm>
            <a:off x="2164856" y="200133"/>
            <a:ext cx="8160830" cy="12067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400" dirty="0">
                <a:ln>
                  <a:solidFill>
                    <a:srgbClr val="00FF00"/>
                  </a:solidFill>
                </a:ln>
                <a:solidFill>
                  <a:srgbClr val="002060"/>
                </a:solidFill>
                <a:latin typeface="Britannic Bold" panose="020B0903060703020204" pitchFamily="34" charset="0"/>
              </a:rPr>
              <a:t>DONACIONES ELEMENTOS BIOSEGURIDAD</a:t>
            </a:r>
            <a:endParaRPr lang="es-CO" sz="3400" dirty="0">
              <a:ln>
                <a:solidFill>
                  <a:srgbClr val="00FF00"/>
                </a:solidFill>
              </a:ln>
            </a:endParaRPr>
          </a:p>
        </p:txBody>
      </p:sp>
    </p:spTree>
    <p:extLst>
      <p:ext uri="{BB962C8B-B14F-4D97-AF65-F5344CB8AC3E}">
        <p14:creationId xmlns:p14="http://schemas.microsoft.com/office/powerpoint/2010/main" val="22595757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8" name="Título 1"/>
          <p:cNvSpPr txBox="1">
            <a:spLocks/>
          </p:cNvSpPr>
          <p:nvPr/>
        </p:nvSpPr>
        <p:spPr>
          <a:xfrm>
            <a:off x="7557247" y="3600660"/>
            <a:ext cx="4446494" cy="12067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CO" sz="2400" dirty="0"/>
          </a:p>
        </p:txBody>
      </p:sp>
      <p:pic>
        <p:nvPicPr>
          <p:cNvPr id="1026" name="Picture 2" descr="Resultado de imagen de imagen png universidad simon bolivar cucuta">
            <a:extLst>
              <a:ext uri="{FF2B5EF4-FFF2-40B4-BE49-F238E27FC236}">
                <a16:creationId xmlns:a16="http://schemas.microsoft.com/office/drawing/2014/main" id="{1965D30F-42E4-4809-B08F-FE78D0A4CC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0658" y="3622954"/>
            <a:ext cx="3934664" cy="921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de imagen png universidad francisco de paula santander cucuta">
            <a:extLst>
              <a:ext uri="{FF2B5EF4-FFF2-40B4-BE49-F238E27FC236}">
                <a16:creationId xmlns:a16="http://schemas.microsoft.com/office/drawing/2014/main" id="{E8DA0DAF-9661-4AF7-A9F4-A4D3A94C541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084"/>
          <a:stretch/>
        </p:blipFill>
        <p:spPr bwMode="auto">
          <a:xfrm>
            <a:off x="9300756" y="3314137"/>
            <a:ext cx="2094323" cy="14342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rogramas de pregrado, especializaciones y maestrías en Bucaramanga,  Bogotá, Cúcuta y Valledupar. Inscripciones Abiertas | UDES Universidad de  Santander">
            <a:extLst>
              <a:ext uri="{FF2B5EF4-FFF2-40B4-BE49-F238E27FC236}">
                <a16:creationId xmlns:a16="http://schemas.microsoft.com/office/drawing/2014/main" id="{194907FA-DD73-4C3E-8EAE-5F8E9AA3C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02" y="3605407"/>
            <a:ext cx="3617326" cy="10456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de IMAGENES ESCUELA AUXILIARES DE ENFERMERIA CUCUTA">
            <a:extLst>
              <a:ext uri="{FF2B5EF4-FFF2-40B4-BE49-F238E27FC236}">
                <a16:creationId xmlns:a16="http://schemas.microsoft.com/office/drawing/2014/main" id="{46D6279C-6F92-4515-BA6C-BB7D2C01B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701" y="4857558"/>
            <a:ext cx="2683613" cy="1467042"/>
          </a:xfrm>
          <a:prstGeom prst="rect">
            <a:avLst/>
          </a:prstGeom>
          <a:noFill/>
          <a:extLst>
            <a:ext uri="{909E8E84-426E-40DD-AFC4-6F175D3DCCD1}">
              <a14:hiddenFill xmlns:a14="http://schemas.microsoft.com/office/drawing/2010/main">
                <a:solidFill>
                  <a:srgbClr val="FFFFFF"/>
                </a:solidFill>
              </a14:hiddenFill>
            </a:ext>
          </a:extLst>
        </p:spPr>
      </p:pic>
      <p:sp>
        <p:nvSpPr>
          <p:cNvPr id="21" name="Título 1">
            <a:extLst>
              <a:ext uri="{FF2B5EF4-FFF2-40B4-BE49-F238E27FC236}">
                <a16:creationId xmlns:a16="http://schemas.microsoft.com/office/drawing/2014/main" id="{29DAFE67-DD17-4D46-8DDB-573154A4B735}"/>
              </a:ext>
            </a:extLst>
          </p:cNvPr>
          <p:cNvSpPr txBox="1">
            <a:spLocks/>
          </p:cNvSpPr>
          <p:nvPr/>
        </p:nvSpPr>
        <p:spPr>
          <a:xfrm>
            <a:off x="949860" y="2627280"/>
            <a:ext cx="10015812" cy="7064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800" b="1" dirty="0">
                <a:solidFill>
                  <a:srgbClr val="002060"/>
                </a:solidFill>
                <a:latin typeface="Arial Narrow" panose="020B0606020202030204" pitchFamily="34" charset="0"/>
              </a:rPr>
              <a:t>Nuestra institución ha contribuido con la formación de estudiantes de programas pregrado como Medicina, Psicología, Terapia Ocupacional, Trabajo Social y Auxiliar de Enfermería a través de convenios con las siguientes instituciones educativas:</a:t>
            </a:r>
            <a:endParaRPr lang="es-CO" sz="2800" b="1" dirty="0">
              <a:latin typeface="Arial Narrow" panose="020B0606020202030204" pitchFamily="34" charset="0"/>
            </a:endParaRPr>
          </a:p>
        </p:txBody>
      </p:sp>
      <p:grpSp>
        <p:nvGrpSpPr>
          <p:cNvPr id="2" name="Grupo 1">
            <a:extLst>
              <a:ext uri="{FF2B5EF4-FFF2-40B4-BE49-F238E27FC236}">
                <a16:creationId xmlns:a16="http://schemas.microsoft.com/office/drawing/2014/main" id="{4CE6AE31-B310-4590-A714-74786DE55A05}"/>
              </a:ext>
            </a:extLst>
          </p:cNvPr>
          <p:cNvGrpSpPr/>
          <p:nvPr/>
        </p:nvGrpSpPr>
        <p:grpSpPr>
          <a:xfrm>
            <a:off x="1275162" y="162666"/>
            <a:ext cx="9551645" cy="1464654"/>
            <a:chOff x="1275162" y="162666"/>
            <a:chExt cx="9551645" cy="1464654"/>
          </a:xfrm>
        </p:grpSpPr>
        <p:pic>
          <p:nvPicPr>
            <p:cNvPr id="1036" name="Picture 12" descr="Resultado de imagen de IMAGENE PNG SIMBOLO SALUD">
              <a:extLst>
                <a:ext uri="{FF2B5EF4-FFF2-40B4-BE49-F238E27FC236}">
                  <a16:creationId xmlns:a16="http://schemas.microsoft.com/office/drawing/2014/main" id="{3AE03580-F427-45D0-A652-4E5D74FC7FF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3000" y1="32647" x2="43000" y2="32647"/>
                          <a14:foregroundMark x1="48444" y1="31618" x2="48444" y2="31618"/>
                          <a14:foregroundMark x1="48444" y1="31618" x2="48444" y2="31618"/>
                          <a14:foregroundMark x1="49556" y1="22206" x2="49556" y2="22206"/>
                          <a14:foregroundMark x1="67000" y1="27941" x2="67000" y2="27941"/>
                          <a14:foregroundMark x1="61000" y1="25882" x2="61000" y2="25882"/>
                          <a14:foregroundMark x1="60778" y1="25882" x2="60778" y2="25882"/>
                          <a14:foregroundMark x1="57444" y1="38529" x2="57444" y2="38529"/>
                          <a14:foregroundMark x1="52778" y1="47206" x2="52778" y2="47206"/>
                          <a14:foregroundMark x1="52778" y1="47206" x2="52778" y2="47206"/>
                          <a14:foregroundMark x1="46889" y1="56324" x2="46889" y2="56324"/>
                          <a14:foregroundMark x1="46889" y1="56324" x2="46889" y2="56324"/>
                          <a14:foregroundMark x1="46556" y1="65588" x2="46556" y2="65588"/>
                          <a14:foregroundMark x1="46556" y1="65588" x2="46556" y2="65588"/>
                          <a14:foregroundMark x1="46778" y1="72206" x2="46778" y2="72206"/>
                          <a14:foregroundMark x1="46778" y1="72206" x2="46778" y2="72206"/>
                          <a14:foregroundMark x1="48778" y1="77500" x2="48778" y2="77500"/>
                          <a14:foregroundMark x1="48778" y1="77500" x2="48778" y2="77500"/>
                          <a14:foregroundMark x1="50333" y1="82941" x2="50333" y2="82941"/>
                          <a14:foregroundMark x1="50333" y1="82941" x2="50333" y2="82941"/>
                          <a14:foregroundMark x1="49667" y1="85441" x2="49667" y2="85441"/>
                          <a14:foregroundMark x1="49667" y1="85441" x2="49667" y2="85441"/>
                          <a14:foregroundMark x1="49889" y1="52353" x2="49889" y2="52353"/>
                          <a14:foregroundMark x1="49889" y1="52353" x2="49889" y2="52353"/>
                          <a14:foregroundMark x1="49333" y1="40294" x2="49333" y2="40294"/>
                          <a14:foregroundMark x1="49333" y1="40294" x2="49333" y2="40294"/>
                          <a14:backgroundMark x1="51889" y1="62500" x2="51889" y2="62500"/>
                          <a14:backgroundMark x1="51111" y1="70441" x2="51111" y2="70441"/>
                          <a14:backgroundMark x1="48111" y1="70147" x2="48111" y2="70147"/>
                          <a14:backgroundMark x1="48000" y1="74853" x2="48000" y2="74853"/>
                          <a14:backgroundMark x1="50889" y1="76029" x2="50889" y2="76029"/>
                        </a14:backgroundRemoval>
                      </a14:imgEffect>
                    </a14:imgLayer>
                  </a14:imgProps>
                </a:ext>
                <a:ext uri="{28A0092B-C50C-407E-A947-70E740481C1C}">
                  <a14:useLocalDpi xmlns:a14="http://schemas.microsoft.com/office/drawing/2010/main" val="0"/>
                </a:ext>
              </a:extLst>
            </a:blip>
            <a:srcRect/>
            <a:stretch>
              <a:fillRect/>
            </a:stretch>
          </p:blipFill>
          <p:spPr bwMode="auto">
            <a:xfrm>
              <a:off x="9117671" y="323427"/>
              <a:ext cx="1709136" cy="1291347"/>
            </a:xfrm>
            <a:prstGeom prst="rect">
              <a:avLst/>
            </a:prstGeom>
            <a:noFill/>
            <a:extLst>
              <a:ext uri="{909E8E84-426E-40DD-AFC4-6F175D3DCCD1}">
                <a14:hiddenFill xmlns:a14="http://schemas.microsoft.com/office/drawing/2010/main">
                  <a:solidFill>
                    <a:srgbClr val="FFFFFF"/>
                  </a:solidFill>
                </a14:hiddenFill>
              </a:ext>
            </a:extLst>
          </p:spPr>
        </p:pic>
        <p:sp>
          <p:nvSpPr>
            <p:cNvPr id="16" name="Título 1"/>
            <p:cNvSpPr txBox="1">
              <a:spLocks/>
            </p:cNvSpPr>
            <p:nvPr/>
          </p:nvSpPr>
          <p:spPr>
            <a:xfrm>
              <a:off x="1275162" y="162666"/>
              <a:ext cx="8649638" cy="14646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400" dirty="0">
                  <a:ln>
                    <a:solidFill>
                      <a:srgbClr val="00FF00"/>
                    </a:solidFill>
                  </a:ln>
                  <a:solidFill>
                    <a:srgbClr val="002060"/>
                  </a:solidFill>
                  <a:latin typeface="Britannic Bold" panose="020B0903060703020204" pitchFamily="34" charset="0"/>
                </a:rPr>
                <a:t>CONVENIOS DOCENCIA SERVICIO</a:t>
              </a:r>
              <a:endParaRPr lang="es-CO" sz="4400" dirty="0">
                <a:ln>
                  <a:solidFill>
                    <a:srgbClr val="00FF00"/>
                  </a:solidFill>
                </a:ln>
              </a:endParaRPr>
            </a:p>
          </p:txBody>
        </p:sp>
      </p:grpSp>
    </p:spTree>
    <p:extLst>
      <p:ext uri="{BB962C8B-B14F-4D97-AF65-F5344CB8AC3E}">
        <p14:creationId xmlns:p14="http://schemas.microsoft.com/office/powerpoint/2010/main" val="2196623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8" name="Título 1"/>
          <p:cNvSpPr txBox="1">
            <a:spLocks/>
          </p:cNvSpPr>
          <p:nvPr/>
        </p:nvSpPr>
        <p:spPr>
          <a:xfrm>
            <a:off x="7557247" y="3600660"/>
            <a:ext cx="4446494" cy="12067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CO" sz="2400" dirty="0"/>
          </a:p>
        </p:txBody>
      </p:sp>
      <p:pic>
        <p:nvPicPr>
          <p:cNvPr id="2" name="Imagen 1"/>
          <p:cNvPicPr>
            <a:picLocks noChangeAspect="1"/>
          </p:cNvPicPr>
          <p:nvPr/>
        </p:nvPicPr>
        <p:blipFill>
          <a:blip r:embed="rId2"/>
          <a:stretch>
            <a:fillRect/>
          </a:stretch>
        </p:blipFill>
        <p:spPr>
          <a:xfrm>
            <a:off x="176304" y="1761759"/>
            <a:ext cx="7211149" cy="475735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8" name="Picture 4" descr="Resultado de imagen de IMAGENES ESCUELA AUXILIARES DE ENFERMERIA CUCU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203" y="1753224"/>
            <a:ext cx="3912365" cy="2138760"/>
          </a:xfrm>
          <a:prstGeom prst="rect">
            <a:avLst/>
          </a:prstGeom>
          <a:noFill/>
          <a:extLst>
            <a:ext uri="{909E8E84-426E-40DD-AFC4-6F175D3DCCD1}">
              <a14:hiddenFill xmlns:a14="http://schemas.microsoft.com/office/drawing/2010/main">
                <a:solidFill>
                  <a:srgbClr val="FFFFFF"/>
                </a:solidFill>
              </a14:hiddenFill>
            </a:ext>
          </a:extLst>
        </p:spPr>
      </p:pic>
      <p:sp>
        <p:nvSpPr>
          <p:cNvPr id="19" name="Título 1"/>
          <p:cNvSpPr txBox="1">
            <a:spLocks/>
          </p:cNvSpPr>
          <p:nvPr/>
        </p:nvSpPr>
        <p:spPr>
          <a:xfrm>
            <a:off x="7412181" y="5293361"/>
            <a:ext cx="4736625" cy="7064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800" dirty="0">
                <a:solidFill>
                  <a:srgbClr val="002060"/>
                </a:solidFill>
                <a:latin typeface="Arial Narrow" panose="020B0606020202030204" pitchFamily="34" charset="0"/>
              </a:rPr>
              <a:t>En el año 2020, </a:t>
            </a:r>
            <a:r>
              <a:rPr lang="es-CO" sz="2800" dirty="0">
                <a:solidFill>
                  <a:schemeClr val="accent2">
                    <a:lumMod val="75000"/>
                  </a:schemeClr>
                </a:solidFill>
                <a:latin typeface="Arial Narrow" panose="020B0606020202030204" pitchFamily="34" charset="0"/>
              </a:rPr>
              <a:t>xxx</a:t>
            </a:r>
            <a:r>
              <a:rPr lang="es-CO" sz="2800" dirty="0">
                <a:solidFill>
                  <a:srgbClr val="002060"/>
                </a:solidFill>
                <a:latin typeface="Arial Narrow" panose="020B0606020202030204" pitchFamily="34" charset="0"/>
              </a:rPr>
              <a:t> estudiantes de esta institución realizaron sus prácticas en nuestra E.S.E. Hospital Mental</a:t>
            </a:r>
            <a:endParaRPr lang="es-CO" sz="2800" dirty="0">
              <a:latin typeface="Arial Narrow" panose="020B0606020202030204" pitchFamily="34" charset="0"/>
            </a:endParaRPr>
          </a:p>
        </p:txBody>
      </p:sp>
      <p:grpSp>
        <p:nvGrpSpPr>
          <p:cNvPr id="20" name="Grupo 19">
            <a:extLst>
              <a:ext uri="{FF2B5EF4-FFF2-40B4-BE49-F238E27FC236}">
                <a16:creationId xmlns:a16="http://schemas.microsoft.com/office/drawing/2014/main" id="{F1DBDECD-8477-4BE7-8B4D-396D02AEDDE4}"/>
              </a:ext>
            </a:extLst>
          </p:cNvPr>
          <p:cNvGrpSpPr/>
          <p:nvPr/>
        </p:nvGrpSpPr>
        <p:grpSpPr>
          <a:xfrm>
            <a:off x="1275162" y="162666"/>
            <a:ext cx="9551645" cy="1464654"/>
            <a:chOff x="1275162" y="162666"/>
            <a:chExt cx="9551645" cy="1464654"/>
          </a:xfrm>
        </p:grpSpPr>
        <p:pic>
          <p:nvPicPr>
            <p:cNvPr id="21" name="Picture 12" descr="Resultado de imagen de IMAGENE PNG SIMBOLO SALUD">
              <a:extLst>
                <a:ext uri="{FF2B5EF4-FFF2-40B4-BE49-F238E27FC236}">
                  <a16:creationId xmlns:a16="http://schemas.microsoft.com/office/drawing/2014/main" id="{55652201-EA28-4E80-AD01-4FE669687BB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3000" y1="32647" x2="43000" y2="32647"/>
                          <a14:foregroundMark x1="48444" y1="31618" x2="48444" y2="31618"/>
                          <a14:foregroundMark x1="48444" y1="31618" x2="48444" y2="31618"/>
                          <a14:foregroundMark x1="49556" y1="22206" x2="49556" y2="22206"/>
                          <a14:foregroundMark x1="67000" y1="27941" x2="67000" y2="27941"/>
                          <a14:foregroundMark x1="61000" y1="25882" x2="61000" y2="25882"/>
                          <a14:foregroundMark x1="60778" y1="25882" x2="60778" y2="25882"/>
                          <a14:foregroundMark x1="57444" y1="38529" x2="57444" y2="38529"/>
                          <a14:foregroundMark x1="52778" y1="47206" x2="52778" y2="47206"/>
                          <a14:foregroundMark x1="52778" y1="47206" x2="52778" y2="47206"/>
                          <a14:foregroundMark x1="46889" y1="56324" x2="46889" y2="56324"/>
                          <a14:foregroundMark x1="46889" y1="56324" x2="46889" y2="56324"/>
                          <a14:foregroundMark x1="46556" y1="65588" x2="46556" y2="65588"/>
                          <a14:foregroundMark x1="46556" y1="65588" x2="46556" y2="65588"/>
                          <a14:foregroundMark x1="46778" y1="72206" x2="46778" y2="72206"/>
                          <a14:foregroundMark x1="46778" y1="72206" x2="46778" y2="72206"/>
                          <a14:foregroundMark x1="48778" y1="77500" x2="48778" y2="77500"/>
                          <a14:foregroundMark x1="48778" y1="77500" x2="48778" y2="77500"/>
                          <a14:foregroundMark x1="50333" y1="82941" x2="50333" y2="82941"/>
                          <a14:foregroundMark x1="50333" y1="82941" x2="50333" y2="82941"/>
                          <a14:foregroundMark x1="49667" y1="85441" x2="49667" y2="85441"/>
                          <a14:foregroundMark x1="49667" y1="85441" x2="49667" y2="85441"/>
                          <a14:foregroundMark x1="49889" y1="52353" x2="49889" y2="52353"/>
                          <a14:foregroundMark x1="49889" y1="52353" x2="49889" y2="52353"/>
                          <a14:foregroundMark x1="49333" y1="40294" x2="49333" y2="40294"/>
                          <a14:foregroundMark x1="49333" y1="40294" x2="49333" y2="40294"/>
                          <a14:backgroundMark x1="51889" y1="62500" x2="51889" y2="62500"/>
                          <a14:backgroundMark x1="51111" y1="70441" x2="51111" y2="70441"/>
                          <a14:backgroundMark x1="48111" y1="70147" x2="48111" y2="70147"/>
                          <a14:backgroundMark x1="48000" y1="74853" x2="48000" y2="74853"/>
                          <a14:backgroundMark x1="50889" y1="76029" x2="50889" y2="76029"/>
                        </a14:backgroundRemoval>
                      </a14:imgEffect>
                    </a14:imgLayer>
                  </a14:imgProps>
                </a:ext>
                <a:ext uri="{28A0092B-C50C-407E-A947-70E740481C1C}">
                  <a14:useLocalDpi xmlns:a14="http://schemas.microsoft.com/office/drawing/2010/main" val="0"/>
                </a:ext>
              </a:extLst>
            </a:blip>
            <a:srcRect/>
            <a:stretch>
              <a:fillRect/>
            </a:stretch>
          </p:blipFill>
          <p:spPr bwMode="auto">
            <a:xfrm>
              <a:off x="9117671" y="323427"/>
              <a:ext cx="1709136" cy="1291347"/>
            </a:xfrm>
            <a:prstGeom prst="rect">
              <a:avLst/>
            </a:prstGeom>
            <a:noFill/>
            <a:extLst>
              <a:ext uri="{909E8E84-426E-40DD-AFC4-6F175D3DCCD1}">
                <a14:hiddenFill xmlns:a14="http://schemas.microsoft.com/office/drawing/2010/main">
                  <a:solidFill>
                    <a:srgbClr val="FFFFFF"/>
                  </a:solidFill>
                </a14:hiddenFill>
              </a:ext>
            </a:extLst>
          </p:spPr>
        </p:pic>
        <p:sp>
          <p:nvSpPr>
            <p:cNvPr id="22" name="Título 1">
              <a:extLst>
                <a:ext uri="{FF2B5EF4-FFF2-40B4-BE49-F238E27FC236}">
                  <a16:creationId xmlns:a16="http://schemas.microsoft.com/office/drawing/2014/main" id="{C2DBA5F0-C4BC-4F95-BFEA-E0E55D527E9E}"/>
                </a:ext>
              </a:extLst>
            </p:cNvPr>
            <p:cNvSpPr txBox="1">
              <a:spLocks/>
            </p:cNvSpPr>
            <p:nvPr/>
          </p:nvSpPr>
          <p:spPr>
            <a:xfrm>
              <a:off x="1275162" y="162666"/>
              <a:ext cx="8649638" cy="14646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400" dirty="0">
                  <a:ln>
                    <a:solidFill>
                      <a:srgbClr val="00FF00"/>
                    </a:solidFill>
                  </a:ln>
                  <a:solidFill>
                    <a:srgbClr val="002060"/>
                  </a:solidFill>
                  <a:latin typeface="Britannic Bold" panose="020B0903060703020204" pitchFamily="34" charset="0"/>
                </a:rPr>
                <a:t>CONVENIOS DOCENCIA SERVICIO</a:t>
              </a:r>
              <a:endParaRPr lang="es-CO" sz="4400" dirty="0">
                <a:ln>
                  <a:solidFill>
                    <a:srgbClr val="00FF00"/>
                  </a:solidFill>
                </a:ln>
              </a:endParaRPr>
            </a:p>
          </p:txBody>
        </p:sp>
      </p:grpSp>
    </p:spTree>
    <p:extLst>
      <p:ext uri="{BB962C8B-B14F-4D97-AF65-F5344CB8AC3E}">
        <p14:creationId xmlns:p14="http://schemas.microsoft.com/office/powerpoint/2010/main" val="6372548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imera Fase De Construcción De Las Modernas Instalaciones Del Hospital  Metal Rudesindo Soto - YouTube">
            <a:extLst>
              <a:ext uri="{FF2B5EF4-FFF2-40B4-BE49-F238E27FC236}">
                <a16:creationId xmlns:a16="http://schemas.microsoft.com/office/drawing/2014/main" id="{D8B2DC91-4747-4FEB-B11E-19B11571BF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53"/>
          <a:stretch/>
        </p:blipFill>
        <p:spPr bwMode="auto">
          <a:xfrm>
            <a:off x="-119271" y="-357804"/>
            <a:ext cx="13517355" cy="8785363"/>
          </a:xfrm>
          <a:prstGeom prst="rect">
            <a:avLst/>
          </a:prstGeom>
          <a:solidFill>
            <a:schemeClr val="accent1">
              <a:lumMod val="60000"/>
              <a:lumOff val="40000"/>
            </a:schemeClr>
          </a:solidFill>
          <a:ln>
            <a:solidFill>
              <a:schemeClr val="accent1">
                <a:lumMod val="60000"/>
                <a:lumOff val="40000"/>
              </a:schemeClr>
            </a:solidFill>
          </a:ln>
        </p:spPr>
      </p:pic>
      <p:sp>
        <p:nvSpPr>
          <p:cNvPr id="9" name="Rectángulo 8">
            <a:extLst>
              <a:ext uri="{FF2B5EF4-FFF2-40B4-BE49-F238E27FC236}">
                <a16:creationId xmlns:a16="http://schemas.microsoft.com/office/drawing/2014/main" id="{74A855FE-C570-459C-8AF4-AE779D7D3B09}"/>
              </a:ext>
            </a:extLst>
          </p:cNvPr>
          <p:cNvSpPr/>
          <p:nvPr/>
        </p:nvSpPr>
        <p:spPr>
          <a:xfrm>
            <a:off x="-596212" y="4810539"/>
            <a:ext cx="13848522" cy="32666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327EC4"/>
              </a:solidFill>
            </a:endParaRPr>
          </a:p>
        </p:txBody>
      </p:sp>
      <p:sp>
        <p:nvSpPr>
          <p:cNvPr id="7" name="Rectángulo 6"/>
          <p:cNvSpPr/>
          <p:nvPr/>
        </p:nvSpPr>
        <p:spPr>
          <a:xfrm>
            <a:off x="422661" y="4827100"/>
            <a:ext cx="11095157" cy="2383473"/>
          </a:xfrm>
          <a:prstGeom prst="rect">
            <a:avLst/>
          </a:prstGeom>
          <a:noFill/>
          <a:ln>
            <a:noFill/>
          </a:ln>
          <a:effectLst>
            <a:glow rad="127000">
              <a:schemeClr val="accent4">
                <a:lumMod val="20000"/>
                <a:lumOff val="80000"/>
              </a:schemeClr>
            </a:glow>
          </a:effectLst>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w="38100" h="38100"/>
            </a:sp3d>
          </a:bodyPr>
          <a:lstStyle/>
          <a:p>
            <a:pPr algn="ctr">
              <a:lnSpc>
                <a:spcPct val="120000"/>
              </a:lnSpc>
            </a:pPr>
            <a:r>
              <a:rPr lang="es-CO" dirty="0">
                <a:ln w="0">
                  <a:noFill/>
                </a:ln>
                <a:solidFill>
                  <a:schemeClr val="tx1"/>
                </a:solidFill>
                <a:effectLst>
                  <a:glow rad="63500">
                    <a:schemeClr val="accent6">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Más tarde en el año 1939, </a:t>
            </a:r>
            <a:r>
              <a:rPr lang="es-CO" dirty="0" err="1">
                <a:ln w="0">
                  <a:noFill/>
                </a:ln>
                <a:solidFill>
                  <a:schemeClr val="tx1"/>
                </a:solidFill>
                <a:effectLst>
                  <a:glow rad="63500">
                    <a:schemeClr val="accent6">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Rudesindo</a:t>
            </a:r>
            <a:r>
              <a:rPr lang="es-CO" dirty="0">
                <a:ln w="0">
                  <a:noFill/>
                </a:ln>
                <a:solidFill>
                  <a:schemeClr val="tx1"/>
                </a:solidFill>
                <a:effectLst>
                  <a:glow rad="63500">
                    <a:schemeClr val="accent6">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Soto, hombre generoso y de espíritu altruista se compromete con la construcción de la obra y en el año de 1940 el nacimiento del Hospital Mental es una realidad, pero solo se da al servicio en el año 1942, un año después de la muerte de </a:t>
            </a:r>
            <a:r>
              <a:rPr lang="es-CO" dirty="0" err="1">
                <a:ln w="0">
                  <a:noFill/>
                </a:ln>
                <a:solidFill>
                  <a:schemeClr val="tx1"/>
                </a:solidFill>
                <a:effectLst>
                  <a:glow rad="63500">
                    <a:schemeClr val="accent6">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Rudesindo</a:t>
            </a:r>
            <a:r>
              <a:rPr lang="es-CO" dirty="0">
                <a:ln w="0">
                  <a:noFill/>
                </a:ln>
                <a:solidFill>
                  <a:schemeClr val="tx1"/>
                </a:solidFill>
                <a:effectLst>
                  <a:glow rad="63500">
                    <a:schemeClr val="accent6">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Soto. </a:t>
            </a:r>
            <a:r>
              <a:rPr lang="es-CO" sz="1800" dirty="0">
                <a:ln w="0"/>
                <a:effectLst>
                  <a:glow rad="101600">
                    <a:schemeClr val="accent6">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Su esposa Amelia </a:t>
            </a:r>
            <a:r>
              <a:rPr lang="es-CO" sz="1800" dirty="0" err="1">
                <a:ln w="0"/>
                <a:effectLst>
                  <a:glow rad="101600">
                    <a:schemeClr val="accent6">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Meoz</a:t>
            </a:r>
            <a:r>
              <a:rPr lang="es-CO" sz="1800" dirty="0">
                <a:ln w="0"/>
                <a:effectLst>
                  <a:glow rad="101600">
                    <a:schemeClr val="accent6">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de Soto, fiel al deseo de su compañero, culmina su labor donando el título de la construcción. La apertura del Hospital la realiza el Dr. Miguel Roberto Galvis, quien el 24 de agosto del año 1942, hizo el traslado de todos los enfermos que se encontraban en puente barco a las nuevas instalaciones.</a:t>
            </a:r>
          </a:p>
          <a:p>
            <a:pPr algn="ctr">
              <a:lnSpc>
                <a:spcPct val="120000"/>
              </a:lnSpc>
            </a:pPr>
            <a:r>
              <a:rPr lang="es-CO" dirty="0">
                <a:ln w="0">
                  <a:noFill/>
                </a:ln>
                <a:solidFill>
                  <a:schemeClr val="tx1"/>
                </a:solidFill>
                <a:effectLst>
                  <a:glow rad="63500">
                    <a:schemeClr val="accent6">
                      <a:satMod val="175000"/>
                      <a:alpha val="40000"/>
                    </a:schemeClr>
                  </a:glow>
                  <a:innerShdw blurRad="63500" dist="50800" dir="135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41431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6" name="Título 1"/>
          <p:cNvSpPr txBox="1">
            <a:spLocks/>
          </p:cNvSpPr>
          <p:nvPr/>
        </p:nvSpPr>
        <p:spPr>
          <a:xfrm>
            <a:off x="2054191" y="429910"/>
            <a:ext cx="6256377" cy="95128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800" dirty="0">
                <a:ln>
                  <a:solidFill>
                    <a:srgbClr val="00FF00"/>
                  </a:solidFill>
                </a:ln>
                <a:solidFill>
                  <a:srgbClr val="002060"/>
                </a:solidFill>
                <a:latin typeface="Britannic Bold" panose="020B0903060703020204" pitchFamily="34" charset="0"/>
              </a:rPr>
              <a:t>CIERRE DEL CONVENIO DOCENCIA SERVICIO CON LA UNIVERSIDAD DE SANTANDER UDES 2020</a:t>
            </a:r>
            <a:endParaRPr lang="es-CO" sz="2800" dirty="0">
              <a:ln>
                <a:solidFill>
                  <a:srgbClr val="00FF00"/>
                </a:solidFill>
              </a:ln>
            </a:endParaRPr>
          </a:p>
        </p:txBody>
      </p:sp>
      <p:sp>
        <p:nvSpPr>
          <p:cNvPr id="18" name="Título 1"/>
          <p:cNvSpPr txBox="1">
            <a:spLocks/>
          </p:cNvSpPr>
          <p:nvPr/>
        </p:nvSpPr>
        <p:spPr>
          <a:xfrm>
            <a:off x="7557247" y="3600660"/>
            <a:ext cx="4446494" cy="12067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CO" sz="2400" dirty="0"/>
          </a:p>
        </p:txBody>
      </p:sp>
      <p:pic>
        <p:nvPicPr>
          <p:cNvPr id="1036" name="Picture 12" descr="Resultado de imagen de IMAGENE PNG SIMBOLO SALUD">
            <a:extLst>
              <a:ext uri="{FF2B5EF4-FFF2-40B4-BE49-F238E27FC236}">
                <a16:creationId xmlns:a16="http://schemas.microsoft.com/office/drawing/2014/main" id="{3AE03580-F427-45D0-A652-4E5D74FC7FF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3000" y1="32647" x2="43000" y2="32647"/>
                        <a14:foregroundMark x1="48444" y1="31618" x2="48444" y2="31618"/>
                        <a14:foregroundMark x1="48444" y1="31618" x2="48444" y2="31618"/>
                        <a14:foregroundMark x1="49556" y1="22206" x2="49556" y2="22206"/>
                        <a14:foregroundMark x1="67000" y1="27941" x2="67000" y2="27941"/>
                        <a14:foregroundMark x1="61000" y1="25882" x2="61000" y2="25882"/>
                        <a14:foregroundMark x1="60778" y1="25882" x2="60778" y2="25882"/>
                        <a14:foregroundMark x1="57444" y1="38529" x2="57444" y2="38529"/>
                        <a14:foregroundMark x1="52778" y1="47206" x2="52778" y2="47206"/>
                        <a14:foregroundMark x1="52778" y1="47206" x2="52778" y2="47206"/>
                        <a14:foregroundMark x1="46889" y1="56324" x2="46889" y2="56324"/>
                        <a14:foregroundMark x1="46889" y1="56324" x2="46889" y2="56324"/>
                        <a14:foregroundMark x1="46556" y1="65588" x2="46556" y2="65588"/>
                        <a14:foregroundMark x1="46556" y1="65588" x2="46556" y2="65588"/>
                        <a14:foregroundMark x1="46778" y1="72206" x2="46778" y2="72206"/>
                        <a14:foregroundMark x1="46778" y1="72206" x2="46778" y2="72206"/>
                        <a14:foregroundMark x1="48778" y1="77500" x2="48778" y2="77500"/>
                        <a14:foregroundMark x1="48778" y1="77500" x2="48778" y2="77500"/>
                        <a14:foregroundMark x1="50333" y1="82941" x2="50333" y2="82941"/>
                        <a14:foregroundMark x1="50333" y1="82941" x2="50333" y2="82941"/>
                        <a14:foregroundMark x1="49667" y1="85441" x2="49667" y2="85441"/>
                        <a14:foregroundMark x1="49667" y1="85441" x2="49667" y2="85441"/>
                        <a14:foregroundMark x1="49889" y1="52353" x2="49889" y2="52353"/>
                        <a14:foregroundMark x1="49889" y1="52353" x2="49889" y2="52353"/>
                        <a14:foregroundMark x1="49333" y1="40294" x2="49333" y2="40294"/>
                        <a14:foregroundMark x1="49333" y1="40294" x2="49333" y2="40294"/>
                        <a14:backgroundMark x1="51889" y1="62500" x2="51889" y2="62500"/>
                        <a14:backgroundMark x1="51111" y1="70441" x2="51111" y2="70441"/>
                        <a14:backgroundMark x1="48111" y1="70147" x2="48111" y2="70147"/>
                        <a14:backgroundMark x1="48000" y1="74853" x2="48000" y2="74853"/>
                        <a14:backgroundMark x1="50889" y1="76029" x2="50889" y2="76029"/>
                      </a14:backgroundRemoval>
                    </a14:imgEffect>
                  </a14:imgLayer>
                </a14:imgProps>
              </a:ext>
              <a:ext uri="{28A0092B-C50C-407E-A947-70E740481C1C}">
                <a14:useLocalDpi xmlns:a14="http://schemas.microsoft.com/office/drawing/2010/main" val="0"/>
              </a:ext>
            </a:extLst>
          </a:blip>
          <a:srcRect/>
          <a:stretch>
            <a:fillRect/>
          </a:stretch>
        </p:blipFill>
        <p:spPr bwMode="auto">
          <a:xfrm>
            <a:off x="737834" y="78542"/>
            <a:ext cx="1709136" cy="1291347"/>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3D069C9A-F164-459F-B512-B4FEE037BAD2}"/>
              </a:ext>
            </a:extLst>
          </p:cNvPr>
          <p:cNvPicPr>
            <a:picLocks noChangeAspect="1"/>
          </p:cNvPicPr>
          <p:nvPr/>
        </p:nvPicPr>
        <p:blipFill rotWithShape="1">
          <a:blip r:embed="rId4">
            <a:extLst>
              <a:ext uri="{28A0092B-C50C-407E-A947-70E740481C1C}">
                <a14:useLocalDpi xmlns:a14="http://schemas.microsoft.com/office/drawing/2010/main" val="0"/>
              </a:ext>
            </a:extLst>
          </a:blip>
          <a:srcRect t="23168"/>
          <a:stretch/>
        </p:blipFill>
        <p:spPr>
          <a:xfrm>
            <a:off x="6638942" y="1507971"/>
            <a:ext cx="5143500" cy="52691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5" name="Imagen 24">
            <a:extLst>
              <a:ext uri="{FF2B5EF4-FFF2-40B4-BE49-F238E27FC236}">
                <a16:creationId xmlns:a16="http://schemas.microsoft.com/office/drawing/2014/main" id="{25C0EFDC-F88D-4459-B75A-483456A0E27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5620" t="4605" r="18512" b="19729"/>
          <a:stretch/>
        </p:blipFill>
        <p:spPr>
          <a:xfrm>
            <a:off x="160983" y="1467630"/>
            <a:ext cx="6162486" cy="5309475"/>
          </a:xfrm>
          <a:prstGeom prst="rect">
            <a:avLst/>
          </a:prstGeom>
        </p:spPr>
      </p:pic>
      <p:pic>
        <p:nvPicPr>
          <p:cNvPr id="26" name="Picture 2" descr="Programas de pregrado, especializaciones y maestrías en Bucaramanga,  Bogotá, Cúcuta y Valledupar. Inscripciones Abiertas | UDES Universidad de  Santander">
            <a:extLst>
              <a:ext uri="{FF2B5EF4-FFF2-40B4-BE49-F238E27FC236}">
                <a16:creationId xmlns:a16="http://schemas.microsoft.com/office/drawing/2014/main" id="{6819DA7D-5987-455E-ADB5-D8E94FD3BE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754" y="346780"/>
            <a:ext cx="2711480" cy="78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8417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66743CC-FA1A-4CF4-8B45-20EE86A6DF4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2743" y="-432188"/>
            <a:ext cx="13151118" cy="9777165"/>
          </a:xfrm>
          <a:prstGeom prst="rect">
            <a:avLst/>
          </a:prstGeom>
        </p:spPr>
      </p:pic>
      <p:sp>
        <p:nvSpPr>
          <p:cNvPr id="16" name="Título 1"/>
          <p:cNvSpPr txBox="1">
            <a:spLocks/>
          </p:cNvSpPr>
          <p:nvPr/>
        </p:nvSpPr>
        <p:spPr>
          <a:xfrm>
            <a:off x="2951959" y="5706003"/>
            <a:ext cx="6514465" cy="6675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CO" sz="3200" dirty="0">
                <a:ln>
                  <a:solidFill>
                    <a:srgbClr val="00FF00"/>
                  </a:solidFill>
                </a:ln>
                <a:solidFill>
                  <a:srgbClr val="0F1A2F"/>
                </a:solidFill>
                <a:latin typeface="Britannic Bold" panose="020B0903060703020204" pitchFamily="34" charset="0"/>
              </a:rPr>
              <a:t>CIERRE DEL CONVENIO DOCENCIA SERVICIO CON UDES 2020</a:t>
            </a:r>
            <a:endParaRPr lang="es-CO" sz="3200" dirty="0">
              <a:ln>
                <a:solidFill>
                  <a:srgbClr val="00FF00"/>
                </a:solidFill>
              </a:ln>
              <a:solidFill>
                <a:srgbClr val="0F1A2F"/>
              </a:solidFill>
            </a:endParaRPr>
          </a:p>
        </p:txBody>
      </p:sp>
      <p:sp>
        <p:nvSpPr>
          <p:cNvPr id="18" name="Título 1"/>
          <p:cNvSpPr txBox="1">
            <a:spLocks/>
          </p:cNvSpPr>
          <p:nvPr/>
        </p:nvSpPr>
        <p:spPr>
          <a:xfrm>
            <a:off x="7557247" y="3600660"/>
            <a:ext cx="4446494" cy="12067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CO" sz="2400" dirty="0"/>
          </a:p>
        </p:txBody>
      </p:sp>
      <p:pic>
        <p:nvPicPr>
          <p:cNvPr id="27" name="Picture 2" descr="Programas de pregrado, especializaciones y maestrías en Bucaramanga,  Bogotá, Cúcuta y Valledupar. Inscripciones Abiertas | UDES Universidad de  Santander">
            <a:extLst>
              <a:ext uri="{FF2B5EF4-FFF2-40B4-BE49-F238E27FC236}">
                <a16:creationId xmlns:a16="http://schemas.microsoft.com/office/drawing/2014/main" id="{7C23F27A-0482-4282-9526-7B678EF69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219" y="1050889"/>
            <a:ext cx="2711480" cy="78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9474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0809719-3AC9-45B3-BE9E-89A8A5D4D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9563"/>
          <a:stretch/>
        </p:blipFill>
        <p:spPr>
          <a:xfrm>
            <a:off x="-159434" y="0"/>
            <a:ext cx="12351434" cy="7342909"/>
          </a:xfrm>
          <a:prstGeom prst="rect">
            <a:avLst/>
          </a:prstGeom>
        </p:spPr>
      </p:pic>
      <p:sp>
        <p:nvSpPr>
          <p:cNvPr id="18" name="Título 1"/>
          <p:cNvSpPr txBox="1">
            <a:spLocks/>
          </p:cNvSpPr>
          <p:nvPr/>
        </p:nvSpPr>
        <p:spPr>
          <a:xfrm>
            <a:off x="7557247" y="3600660"/>
            <a:ext cx="4446494" cy="12067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CO" sz="2400" dirty="0"/>
          </a:p>
        </p:txBody>
      </p:sp>
      <p:pic>
        <p:nvPicPr>
          <p:cNvPr id="3074" name="Picture 2" descr="Programas de pregrado, especializaciones y maestrías en Bucaramanga,  Bogotá, Cúcuta y Valledupar. Inscripciones Abiertas | UDES Universidad de  Santander">
            <a:extLst>
              <a:ext uri="{FF2B5EF4-FFF2-40B4-BE49-F238E27FC236}">
                <a16:creationId xmlns:a16="http://schemas.microsoft.com/office/drawing/2014/main" id="{388EE298-72E0-4334-AADD-2FECB371C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1903" y="124138"/>
            <a:ext cx="2711480" cy="783787"/>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505AE680-C78C-44F1-810F-3FFE710C8D55}"/>
              </a:ext>
            </a:extLst>
          </p:cNvPr>
          <p:cNvSpPr txBox="1">
            <a:spLocks/>
          </p:cNvSpPr>
          <p:nvPr/>
        </p:nvSpPr>
        <p:spPr>
          <a:xfrm>
            <a:off x="2759050" y="5835052"/>
            <a:ext cx="6514465" cy="6675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CO" sz="3200" dirty="0">
                <a:ln>
                  <a:solidFill>
                    <a:srgbClr val="00FF00"/>
                  </a:solidFill>
                </a:ln>
                <a:solidFill>
                  <a:srgbClr val="0F1A2F"/>
                </a:solidFill>
                <a:latin typeface="Britannic Bold" panose="020B0903060703020204" pitchFamily="34" charset="0"/>
              </a:rPr>
              <a:t>CIERRE DEL CONVENIO DOCENCIA SERVICIO CON UDES 2020</a:t>
            </a:r>
            <a:endParaRPr lang="es-CO" sz="3200" dirty="0">
              <a:ln>
                <a:solidFill>
                  <a:srgbClr val="00FF00"/>
                </a:solidFill>
              </a:ln>
              <a:solidFill>
                <a:srgbClr val="0F1A2F"/>
              </a:solidFill>
            </a:endParaRPr>
          </a:p>
        </p:txBody>
      </p:sp>
    </p:spTree>
    <p:extLst>
      <p:ext uri="{BB962C8B-B14F-4D97-AF65-F5344CB8AC3E}">
        <p14:creationId xmlns:p14="http://schemas.microsoft.com/office/powerpoint/2010/main" val="1320547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IMAGEN DE RUDESINDO SOTO"/>
          <p:cNvPicPr>
            <a:picLocks noChangeAspect="1" noChangeArrowheads="1"/>
          </p:cNvPicPr>
          <p:nvPr/>
        </p:nvPicPr>
        <p:blipFill rotWithShape="1">
          <a:blip r:embed="rId2">
            <a:extLst>
              <a:ext uri="{28A0092B-C50C-407E-A947-70E740481C1C}">
                <a14:useLocalDpi xmlns:a14="http://schemas.microsoft.com/office/drawing/2010/main" val="0"/>
              </a:ext>
            </a:extLst>
          </a:blip>
          <a:srcRect l="6068" t="34652"/>
          <a:stretch/>
        </p:blipFill>
        <p:spPr bwMode="auto">
          <a:xfrm>
            <a:off x="-1962150" y="-76200"/>
            <a:ext cx="14154150" cy="6934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83656" y="3165113"/>
            <a:ext cx="12230100" cy="3416320"/>
          </a:xfrm>
          <a:prstGeom prst="rect">
            <a:avLst/>
          </a:prstGeom>
        </p:spPr>
        <p:txBody>
          <a:bodyPr wrap="square">
            <a:spAutoFit/>
          </a:bodyPr>
          <a:lstStyle/>
          <a:p>
            <a:pPr algn="ctr"/>
            <a:r>
              <a:rPr lang="es-CO" sz="2400" dirty="0">
                <a:ln w="0"/>
                <a:effectLst>
                  <a:glow rad="101600">
                    <a:schemeClr val="accent6">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Dos años después, la Asamblea Departamental aprueba una ordenanza que </a:t>
            </a:r>
          </a:p>
          <a:p>
            <a:pPr algn="ctr"/>
            <a:r>
              <a:rPr lang="es-CO" sz="2400" dirty="0">
                <a:ln w="0"/>
                <a:effectLst>
                  <a:glow rad="101600">
                    <a:schemeClr val="accent6">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organiza jurídicamente el ente. La norma reglamentada la clasifica como Instituto </a:t>
            </a:r>
          </a:p>
          <a:p>
            <a:pPr algn="ctr"/>
            <a:r>
              <a:rPr lang="es-CO" sz="2400" dirty="0">
                <a:ln w="0"/>
                <a:effectLst>
                  <a:glow rad="101600">
                    <a:schemeClr val="accent6">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Social Manicomio Departamental Rudesindo Soto (en honor a su benefactor), nombran como primer director al médico Félix Villamizar y en 1961, Carlos Villamizar asume la dirección. Sus conceptos cambiarían sustancialmente las acciones de la institución. Logra modificar el nombre singular que tenía por el de Hospital Mental Rudesindo Soto, hecho que significó comenzar a mirar de manera más humana a los pacientes. En el año 1995, la institución se convierte en Empresa Social del Estado mediante ordenanza No 060 del 29 de diciembre, aprobada por la Asamblea Departamental.</a:t>
            </a:r>
            <a:endParaRPr lang="es-CO" sz="2400" i="0" dirty="0">
              <a:ln w="0"/>
              <a:effectLst>
                <a:glow rad="101600">
                  <a:schemeClr val="accent6">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8" name="Título 1"/>
          <p:cNvSpPr txBox="1">
            <a:spLocks/>
          </p:cNvSpPr>
          <p:nvPr/>
        </p:nvSpPr>
        <p:spPr>
          <a:xfrm>
            <a:off x="3448924" y="504624"/>
            <a:ext cx="5217952" cy="1069650"/>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400" b="1" dirty="0">
                <a:ln w="10160">
                  <a:solidFill>
                    <a:schemeClr val="accent4">
                      <a:lumMod val="75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RESEÑA HISTÓRICA </a:t>
            </a:r>
          </a:p>
        </p:txBody>
      </p:sp>
    </p:spTree>
    <p:extLst>
      <p:ext uri="{BB962C8B-B14F-4D97-AF65-F5344CB8AC3E}">
        <p14:creationId xmlns:p14="http://schemas.microsoft.com/office/powerpoint/2010/main" val="537217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434" y="857249"/>
            <a:ext cx="7712066" cy="5387493"/>
          </a:xfrm>
          <a:prstGeom prst="rect">
            <a:avLst/>
          </a:prstGeom>
        </p:spPr>
      </p:pic>
      <p:pic>
        <p:nvPicPr>
          <p:cNvPr id="7" name="Imagen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7692" y="171230"/>
            <a:ext cx="1157891" cy="1372039"/>
          </a:xfrm>
          <a:prstGeom prst="rect">
            <a:avLst/>
          </a:prstGeom>
        </p:spPr>
      </p:pic>
    </p:spTree>
    <p:extLst>
      <p:ext uri="{BB962C8B-B14F-4D97-AF65-F5344CB8AC3E}">
        <p14:creationId xmlns:p14="http://schemas.microsoft.com/office/powerpoint/2010/main" val="33053721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n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7692" y="171230"/>
            <a:ext cx="1157891" cy="1372039"/>
          </a:xfrm>
          <a:prstGeom prst="rect">
            <a:avLst/>
          </a:prstGeom>
        </p:spPr>
      </p:pic>
      <p:graphicFrame>
        <p:nvGraphicFramePr>
          <p:cNvPr id="5" name="4 Diagrama"/>
          <p:cNvGraphicFramePr/>
          <p:nvPr>
            <p:extLst>
              <p:ext uri="{D42A27DB-BD31-4B8C-83A1-F6EECF244321}">
                <p14:modId xmlns:p14="http://schemas.microsoft.com/office/powerpoint/2010/main" val="1734965550"/>
              </p:ext>
            </p:extLst>
          </p:nvPr>
        </p:nvGraphicFramePr>
        <p:xfrm>
          <a:off x="95534" y="0"/>
          <a:ext cx="11928144"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680216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845359" y="5413521"/>
            <a:ext cx="9144000" cy="3160842"/>
          </a:xfrm>
        </p:spPr>
        <p:txBody>
          <a:bodyPr>
            <a:normAutofit/>
          </a:bodyPr>
          <a:lstStyle/>
          <a:p>
            <a:r>
              <a:rPr lang="es-CO" sz="1600" dirty="0"/>
              <a:t>.</a:t>
            </a:r>
          </a:p>
          <a:p>
            <a:endParaRPr lang="es-CO" sz="1600" dirty="0"/>
          </a:p>
        </p:txBody>
      </p:sp>
      <p:grpSp>
        <p:nvGrpSpPr>
          <p:cNvPr id="7" name="Grupo 6"/>
          <p:cNvGrpSpPr/>
          <p:nvPr/>
        </p:nvGrpSpPr>
        <p:grpSpPr>
          <a:xfrm>
            <a:off x="0" y="-70338"/>
            <a:ext cx="12192000" cy="1392701"/>
            <a:chOff x="0" y="-70338"/>
            <a:chExt cx="12192000" cy="1392701"/>
          </a:xfrm>
        </p:grpSpPr>
        <p:grpSp>
          <p:nvGrpSpPr>
            <p:cNvPr id="8" name="Grupo 7"/>
            <p:cNvGrpSpPr/>
            <p:nvPr/>
          </p:nvGrpSpPr>
          <p:grpSpPr>
            <a:xfrm>
              <a:off x="0" y="-70338"/>
              <a:ext cx="12192000" cy="1392701"/>
              <a:chOff x="0" y="-70338"/>
              <a:chExt cx="12192000" cy="1392701"/>
            </a:xfrm>
          </p:grpSpPr>
          <p:sp>
            <p:nvSpPr>
              <p:cNvPr id="10" name="Triángulo rectángulo 9"/>
              <p:cNvSpPr/>
              <p:nvPr/>
            </p:nvSpPr>
            <p:spPr>
              <a:xfrm rot="10800000">
                <a:off x="3207434" y="-28136"/>
                <a:ext cx="8984566" cy="1224842"/>
              </a:xfrm>
              <a:prstGeom prst="rtTriangle">
                <a:avLst/>
              </a:prstGeom>
              <a:solidFill>
                <a:srgbClr val="80C6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ranja diagonal 10"/>
              <p:cNvSpPr/>
              <p:nvPr/>
            </p:nvSpPr>
            <p:spPr>
              <a:xfrm>
                <a:off x="0" y="-70338"/>
                <a:ext cx="7118252" cy="1392701"/>
              </a:xfrm>
              <a:prstGeom prst="diagStrip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bg1">
                        <a:lumMod val="75000"/>
                      </a:schemeClr>
                    </a:solidFill>
                  </a:ln>
                  <a:solidFill>
                    <a:schemeClr val="bg1">
                      <a:lumMod val="75000"/>
                    </a:schemeClr>
                  </a:solidFill>
                </a:endParaRPr>
              </a:p>
            </p:txBody>
          </p:sp>
        </p:grpSp>
        <p:sp>
          <p:nvSpPr>
            <p:cNvPr id="9" name="Triángulo rectángulo 8"/>
            <p:cNvSpPr/>
            <p:nvPr/>
          </p:nvSpPr>
          <p:spPr>
            <a:xfrm flipV="1">
              <a:off x="0" y="-22812"/>
              <a:ext cx="6527408" cy="951280"/>
            </a:xfrm>
            <a:prstGeom prst="rtTriangl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2491" y="6085822"/>
            <a:ext cx="12216634" cy="772178"/>
            <a:chOff x="-2491" y="6085822"/>
            <a:chExt cx="12216634" cy="772178"/>
          </a:xfrm>
        </p:grpSpPr>
        <p:sp>
          <p:nvSpPr>
            <p:cNvPr id="13" name="Triángulo rectángulo 12"/>
            <p:cNvSpPr/>
            <p:nvPr/>
          </p:nvSpPr>
          <p:spPr>
            <a:xfrm rot="21409910" flipH="1">
              <a:off x="5964067" y="6228592"/>
              <a:ext cx="6243775" cy="400663"/>
            </a:xfrm>
            <a:prstGeom prst="rtTriangle">
              <a:avLst/>
            </a:prstGeom>
            <a:solidFill>
              <a:srgbClr val="0042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riángulo rectángulo 13"/>
            <p:cNvSpPr/>
            <p:nvPr/>
          </p:nvSpPr>
          <p:spPr>
            <a:xfrm>
              <a:off x="-2491" y="6085822"/>
              <a:ext cx="6419850" cy="772178"/>
            </a:xfrm>
            <a:prstGeom prst="rtTriangl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&lt;&lt;</a:t>
              </a:r>
            </a:p>
          </p:txBody>
        </p:sp>
        <p:sp>
          <p:nvSpPr>
            <p:cNvPr id="15" name="Triángulo rectángulo 14"/>
            <p:cNvSpPr/>
            <p:nvPr/>
          </p:nvSpPr>
          <p:spPr>
            <a:xfrm flipH="1">
              <a:off x="6191249" y="6324600"/>
              <a:ext cx="6022894" cy="533400"/>
            </a:xfrm>
            <a:prstGeom prst="rtTriangl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4" name="Rectángulo 3"/>
          <p:cNvSpPr/>
          <p:nvPr/>
        </p:nvSpPr>
        <p:spPr>
          <a:xfrm>
            <a:off x="755261" y="1287618"/>
            <a:ext cx="11324195" cy="918200"/>
          </a:xfrm>
          <a:prstGeom prst="rect">
            <a:avLst/>
          </a:prstGeom>
        </p:spPr>
        <p:txBody>
          <a:bodyPr wrap="square">
            <a:spAutoFit/>
          </a:bodyPr>
          <a:lstStyle/>
          <a:p>
            <a:pPr>
              <a:lnSpc>
                <a:spcPct val="150000"/>
              </a:lnSpc>
            </a:pPr>
            <a:r>
              <a:rPr lang="es-CO" dirty="0"/>
              <a:t>Para la atención hospitalaria cuenta con un total de </a:t>
            </a:r>
            <a:r>
              <a:rPr lang="es-CO" sz="2000" b="1" i="1" dirty="0"/>
              <a:t>107 camas</a:t>
            </a:r>
            <a:r>
              <a:rPr lang="es-CO" dirty="0"/>
              <a:t> Instalada distribuidas así: </a:t>
            </a:r>
          </a:p>
          <a:p>
            <a:pPr>
              <a:lnSpc>
                <a:spcPct val="150000"/>
              </a:lnSpc>
            </a:pPr>
            <a:endParaRPr lang="es-CO" b="1" dirty="0">
              <a:latin typeface="Arial" panose="020B0604020202020204" pitchFamily="34" charset="0"/>
              <a:cs typeface="Arial" panose="020B0604020202020204" pitchFamily="34" charset="0"/>
            </a:endParaRPr>
          </a:p>
        </p:txBody>
      </p:sp>
      <p:sp>
        <p:nvSpPr>
          <p:cNvPr id="16" name="15 Elipse"/>
          <p:cNvSpPr/>
          <p:nvPr/>
        </p:nvSpPr>
        <p:spPr>
          <a:xfrm>
            <a:off x="2835648" y="1838381"/>
            <a:ext cx="2343150" cy="657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16 CAMAS</a:t>
            </a:r>
          </a:p>
        </p:txBody>
      </p:sp>
      <p:sp>
        <p:nvSpPr>
          <p:cNvPr id="17" name="16 Elipse"/>
          <p:cNvSpPr/>
          <p:nvPr/>
        </p:nvSpPr>
        <p:spPr>
          <a:xfrm>
            <a:off x="2816598" y="2695631"/>
            <a:ext cx="2276475" cy="704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30 CAMAS</a:t>
            </a:r>
          </a:p>
        </p:txBody>
      </p:sp>
      <p:sp>
        <p:nvSpPr>
          <p:cNvPr id="19" name="18 Elipse"/>
          <p:cNvSpPr/>
          <p:nvPr/>
        </p:nvSpPr>
        <p:spPr>
          <a:xfrm>
            <a:off x="2845173" y="3705281"/>
            <a:ext cx="2343150" cy="714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16 CAMAS</a:t>
            </a:r>
          </a:p>
        </p:txBody>
      </p:sp>
      <p:sp>
        <p:nvSpPr>
          <p:cNvPr id="20" name="19 Elipse"/>
          <p:cNvSpPr/>
          <p:nvPr/>
        </p:nvSpPr>
        <p:spPr>
          <a:xfrm>
            <a:off x="2816598" y="4810179"/>
            <a:ext cx="2362200" cy="652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25 CAMAS</a:t>
            </a:r>
          </a:p>
        </p:txBody>
      </p:sp>
      <p:sp>
        <p:nvSpPr>
          <p:cNvPr id="21" name="20 Elipse"/>
          <p:cNvSpPr/>
          <p:nvPr/>
        </p:nvSpPr>
        <p:spPr>
          <a:xfrm>
            <a:off x="2854698" y="5748393"/>
            <a:ext cx="2333625" cy="77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20 CAMAS</a:t>
            </a:r>
          </a:p>
        </p:txBody>
      </p:sp>
      <p:sp>
        <p:nvSpPr>
          <p:cNvPr id="22" name="21 Elipse"/>
          <p:cNvSpPr/>
          <p:nvPr/>
        </p:nvSpPr>
        <p:spPr>
          <a:xfrm>
            <a:off x="5951887" y="3633843"/>
            <a:ext cx="3086100" cy="8572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rPr>
              <a:t>Hospitalización mujeres</a:t>
            </a:r>
          </a:p>
        </p:txBody>
      </p:sp>
      <p:sp>
        <p:nvSpPr>
          <p:cNvPr id="23" name="22 Elipse"/>
          <p:cNvSpPr/>
          <p:nvPr/>
        </p:nvSpPr>
        <p:spPr>
          <a:xfrm>
            <a:off x="5951887" y="1813918"/>
            <a:ext cx="3086100" cy="6572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rPr>
              <a:t>SOC</a:t>
            </a:r>
          </a:p>
        </p:txBody>
      </p:sp>
      <p:sp>
        <p:nvSpPr>
          <p:cNvPr id="24" name="23 Elipse"/>
          <p:cNvSpPr/>
          <p:nvPr/>
        </p:nvSpPr>
        <p:spPr>
          <a:xfrm>
            <a:off x="5951887" y="2771831"/>
            <a:ext cx="3086100" cy="5524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rPr>
              <a:t>CAD</a:t>
            </a:r>
          </a:p>
        </p:txBody>
      </p:sp>
      <p:sp>
        <p:nvSpPr>
          <p:cNvPr id="25" name="24 Elipse"/>
          <p:cNvSpPr/>
          <p:nvPr/>
        </p:nvSpPr>
        <p:spPr>
          <a:xfrm>
            <a:off x="5951887" y="4605393"/>
            <a:ext cx="3086100" cy="8572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rPr>
              <a:t>Hospitalización Crónicos</a:t>
            </a:r>
          </a:p>
        </p:txBody>
      </p:sp>
      <p:sp>
        <p:nvSpPr>
          <p:cNvPr id="26" name="25 Elipse"/>
          <p:cNvSpPr/>
          <p:nvPr/>
        </p:nvSpPr>
        <p:spPr>
          <a:xfrm>
            <a:off x="5951887" y="5648381"/>
            <a:ext cx="3086100" cy="8572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rPr>
              <a:t>Hospitalización Hombres</a:t>
            </a:r>
          </a:p>
        </p:txBody>
      </p:sp>
      <p:sp>
        <p:nvSpPr>
          <p:cNvPr id="27" name="26 Flecha derecha"/>
          <p:cNvSpPr/>
          <p:nvPr/>
        </p:nvSpPr>
        <p:spPr>
          <a:xfrm>
            <a:off x="5188323" y="1924105"/>
            <a:ext cx="763564"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27 Flecha derecha"/>
          <p:cNvSpPr/>
          <p:nvPr/>
        </p:nvSpPr>
        <p:spPr>
          <a:xfrm>
            <a:off x="5188323" y="2771831"/>
            <a:ext cx="763564"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28 Flecha derecha"/>
          <p:cNvSpPr/>
          <p:nvPr/>
        </p:nvSpPr>
        <p:spPr>
          <a:xfrm>
            <a:off x="5188323" y="3819580"/>
            <a:ext cx="763564"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29 Flecha derecha"/>
          <p:cNvSpPr/>
          <p:nvPr/>
        </p:nvSpPr>
        <p:spPr>
          <a:xfrm>
            <a:off x="5188323" y="4814941"/>
            <a:ext cx="763564"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30 Flecha derecha"/>
          <p:cNvSpPr/>
          <p:nvPr/>
        </p:nvSpPr>
        <p:spPr>
          <a:xfrm>
            <a:off x="5164510" y="5834118"/>
            <a:ext cx="763564"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1 Rectángulo"/>
          <p:cNvSpPr/>
          <p:nvPr/>
        </p:nvSpPr>
        <p:spPr>
          <a:xfrm>
            <a:off x="2854698" y="399033"/>
            <a:ext cx="5932971" cy="923330"/>
          </a:xfrm>
          <a:prstGeom prst="rect">
            <a:avLst/>
          </a:prstGeom>
          <a:noFill/>
        </p:spPr>
        <p:txBody>
          <a:bodyPr wrap="none" lIns="91440" tIns="45720" rIns="91440" bIns="45720">
            <a:spAutoFit/>
          </a:bodyPr>
          <a:lstStyle/>
          <a:p>
            <a:pPr algn="ctr"/>
            <a:r>
              <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Capacidad Instalada</a:t>
            </a:r>
          </a:p>
        </p:txBody>
      </p:sp>
    </p:spTree>
    <p:extLst>
      <p:ext uri="{BB962C8B-B14F-4D97-AF65-F5344CB8AC3E}">
        <p14:creationId xmlns:p14="http://schemas.microsoft.com/office/powerpoint/2010/main" val="4229481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2052</TotalTime>
  <Words>1810</Words>
  <Application>Microsoft Office PowerPoint</Application>
  <PresentationFormat>Panorámica</PresentationFormat>
  <Paragraphs>278</Paragraphs>
  <Slides>52</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52</vt:i4>
      </vt:variant>
    </vt:vector>
  </HeadingPairs>
  <TitlesOfParts>
    <vt:vector size="61" baseType="lpstr">
      <vt:lpstr>Arial</vt:lpstr>
      <vt:lpstr>Arial Narrow</vt:lpstr>
      <vt:lpstr>Britannic Bold</vt:lpstr>
      <vt:lpstr>Calibri</vt:lpstr>
      <vt:lpstr>Calibri Light</vt:lpstr>
      <vt:lpstr>Segoe UI Semibold</vt:lpstr>
      <vt:lpstr>Segoe UI Semilight</vt:lpstr>
      <vt:lpstr>Tahoma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docente</dc:creator>
  <cp:lastModifiedBy>Mauricio chacon</cp:lastModifiedBy>
  <cp:revision>255</cp:revision>
  <dcterms:created xsi:type="dcterms:W3CDTF">2021-01-06T16:17:18Z</dcterms:created>
  <dcterms:modified xsi:type="dcterms:W3CDTF">2021-04-22T15:33:07Z</dcterms:modified>
</cp:coreProperties>
</file>